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81" r:id="rId5"/>
    <p:sldMasterId id="2147483782" r:id="rId6"/>
    <p:sldMasterId id="2147483783" r:id="rId7"/>
    <p:sldMasterId id="2147483784" r:id="rId8"/>
    <p:sldMasterId id="2147483785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</p:sldIdLst>
  <p:sldSz cy="5143500" cx="9144000"/>
  <p:notesSz cx="6858000" cy="9144000"/>
  <p:embeddedFontLst>
    <p:embeddedFont>
      <p:font typeface="Space Mono"/>
      <p:regular r:id="rId53"/>
      <p:bold r:id="rId54"/>
      <p:italic r:id="rId55"/>
      <p:boldItalic r:id="rId56"/>
    </p:embeddedFont>
    <p:embeddedFont>
      <p:font typeface="Proxima Nova"/>
      <p:regular r:id="rId57"/>
      <p:bold r:id="rId58"/>
      <p:italic r:id="rId59"/>
      <p:boldItalic r:id="rId60"/>
    </p:embeddedFont>
    <p:embeddedFont>
      <p:font typeface="Poppins"/>
      <p:regular r:id="rId61"/>
      <p:bold r:id="rId62"/>
      <p:italic r:id="rId63"/>
      <p:boldItalic r:id="rId64"/>
    </p:embeddedFont>
    <p:embeddedFont>
      <p:font typeface="Montserrat"/>
      <p:regular r:id="rId65"/>
      <p:bold r:id="rId66"/>
      <p:italic r:id="rId67"/>
      <p:boldItalic r:id="rId68"/>
    </p:embeddedFont>
    <p:embeddedFont>
      <p:font typeface="Poppins Light"/>
      <p:regular r:id="rId69"/>
      <p:bold r:id="rId70"/>
      <p:italic r:id="rId71"/>
      <p:boldItalic r:id="rId72"/>
    </p:embeddedFont>
    <p:embeddedFont>
      <p:font typeface="Poppins Medium"/>
      <p:regular r:id="rId73"/>
      <p:bold r:id="rId74"/>
      <p:italic r:id="rId75"/>
      <p:boldItalic r:id="rId76"/>
    </p:embeddedFont>
    <p:embeddedFont>
      <p:font typeface="Helvetica Neue"/>
      <p:regular r:id="rId77"/>
      <p:bold r:id="rId78"/>
      <p:italic r:id="rId79"/>
      <p:boldItalic r:id="rId80"/>
    </p:embeddedFont>
    <p:embeddedFont>
      <p:font typeface="Roboto Mono"/>
      <p:regular r:id="rId81"/>
      <p:bold r:id="rId82"/>
      <p:italic r:id="rId83"/>
      <p:boldItalic r:id="rId84"/>
    </p:embeddedFont>
    <p:embeddedFont>
      <p:font typeface="Helvetica Neue Light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76">
          <p15:clr>
            <a:srgbClr val="9AA0A6"/>
          </p15:clr>
        </p15:guide>
        <p15:guide id="4" pos="1152">
          <p15:clr>
            <a:srgbClr val="9AA0A6"/>
          </p15:clr>
        </p15:guide>
        <p15:guide id="5" pos="1728">
          <p15:clr>
            <a:srgbClr val="9AA0A6"/>
          </p15:clr>
        </p15:guide>
        <p15:guide id="6" pos="2304">
          <p15:clr>
            <a:srgbClr val="9AA0A6"/>
          </p15:clr>
        </p15:guide>
        <p15:guide id="7" pos="3456">
          <p15:clr>
            <a:srgbClr val="9AA0A6"/>
          </p15:clr>
        </p15:guide>
        <p15:guide id="8" pos="4032">
          <p15:clr>
            <a:srgbClr val="9AA0A6"/>
          </p15:clr>
        </p15:guide>
        <p15:guide id="9" pos="4608">
          <p15:clr>
            <a:srgbClr val="9AA0A6"/>
          </p15:clr>
        </p15:guide>
        <p15:guide id="10" pos="5184">
          <p15:clr>
            <a:srgbClr val="9AA0A6"/>
          </p15:clr>
        </p15:guide>
        <p15:guide id="11" orient="horz" pos="468">
          <p15:clr>
            <a:srgbClr val="9AA0A6"/>
          </p15:clr>
        </p15:guide>
        <p15:guide id="12" orient="horz" pos="1044">
          <p15:clr>
            <a:srgbClr val="9AA0A6"/>
          </p15:clr>
        </p15:guide>
        <p15:guide id="13" orient="horz" pos="2772">
          <p15:clr>
            <a:srgbClr val="9AA0A6"/>
          </p15:clr>
        </p15:guide>
        <p15:guide id="14" orient="horz" pos="21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D6F5A9-2997-42BD-80E3-D1757DD4782D}">
  <a:tblStyle styleId="{CDD6F5A9-2997-42BD-80E3-D1757DD478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76"/>
        <p:guide pos="1152"/>
        <p:guide pos="1728"/>
        <p:guide pos="2304"/>
        <p:guide pos="3456"/>
        <p:guide pos="4032"/>
        <p:guide pos="4608"/>
        <p:guide pos="5184"/>
        <p:guide pos="468" orient="horz"/>
        <p:guide pos="1044" orient="horz"/>
        <p:guide pos="2772" orient="horz"/>
        <p:guide pos="21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84" Type="http://schemas.openxmlformats.org/officeDocument/2006/relationships/font" Target="fonts/RobotoMono-boldItalic.fntdata"/><Relationship Id="rId83" Type="http://schemas.openxmlformats.org/officeDocument/2006/relationships/font" Target="fonts/RobotoMono-italic.fntdata"/><Relationship Id="rId42" Type="http://schemas.openxmlformats.org/officeDocument/2006/relationships/slide" Target="slides/slide32.xml"/><Relationship Id="rId86" Type="http://schemas.openxmlformats.org/officeDocument/2006/relationships/font" Target="fonts/HelveticaNeueLight-bold.fntdata"/><Relationship Id="rId41" Type="http://schemas.openxmlformats.org/officeDocument/2006/relationships/slide" Target="slides/slide31.xml"/><Relationship Id="rId85" Type="http://schemas.openxmlformats.org/officeDocument/2006/relationships/font" Target="fonts/HelveticaNeueLight-regular.fntdata"/><Relationship Id="rId44" Type="http://schemas.openxmlformats.org/officeDocument/2006/relationships/slide" Target="slides/slide34.xml"/><Relationship Id="rId88" Type="http://schemas.openxmlformats.org/officeDocument/2006/relationships/font" Target="fonts/HelveticaNeueLight-boldItalic.fntdata"/><Relationship Id="rId43" Type="http://schemas.openxmlformats.org/officeDocument/2006/relationships/slide" Target="slides/slide33.xml"/><Relationship Id="rId87" Type="http://schemas.openxmlformats.org/officeDocument/2006/relationships/font" Target="fonts/HelveticaNeueLight-italic.fntdata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80" Type="http://schemas.openxmlformats.org/officeDocument/2006/relationships/font" Target="fonts/HelveticaNeue-boldItalic.fntdata"/><Relationship Id="rId82" Type="http://schemas.openxmlformats.org/officeDocument/2006/relationships/font" Target="fonts/RobotoMono-bold.fntdata"/><Relationship Id="rId81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PoppinsMedium-regular.fntdata"/><Relationship Id="rId72" Type="http://schemas.openxmlformats.org/officeDocument/2006/relationships/font" Target="fonts/PoppinsLight-boldItalic.fntdata"/><Relationship Id="rId31" Type="http://schemas.openxmlformats.org/officeDocument/2006/relationships/slide" Target="slides/slide21.xml"/><Relationship Id="rId75" Type="http://schemas.openxmlformats.org/officeDocument/2006/relationships/font" Target="fonts/PoppinsMedium-italic.fntdata"/><Relationship Id="rId30" Type="http://schemas.openxmlformats.org/officeDocument/2006/relationships/slide" Target="slides/slide20.xml"/><Relationship Id="rId74" Type="http://schemas.openxmlformats.org/officeDocument/2006/relationships/font" Target="fonts/PoppinsMedium-bold.fntdata"/><Relationship Id="rId33" Type="http://schemas.openxmlformats.org/officeDocument/2006/relationships/slide" Target="slides/slide23.xml"/><Relationship Id="rId77" Type="http://schemas.openxmlformats.org/officeDocument/2006/relationships/font" Target="fonts/HelveticaNeue-regular.fntdata"/><Relationship Id="rId32" Type="http://schemas.openxmlformats.org/officeDocument/2006/relationships/slide" Target="slides/slide22.xml"/><Relationship Id="rId76" Type="http://schemas.openxmlformats.org/officeDocument/2006/relationships/font" Target="fonts/PoppinsMedium-boldItalic.fntdata"/><Relationship Id="rId35" Type="http://schemas.openxmlformats.org/officeDocument/2006/relationships/slide" Target="slides/slide25.xml"/><Relationship Id="rId79" Type="http://schemas.openxmlformats.org/officeDocument/2006/relationships/font" Target="fonts/HelveticaNeue-italic.fntdata"/><Relationship Id="rId34" Type="http://schemas.openxmlformats.org/officeDocument/2006/relationships/slide" Target="slides/slide24.xml"/><Relationship Id="rId78" Type="http://schemas.openxmlformats.org/officeDocument/2006/relationships/font" Target="fonts/HelveticaNeue-bold.fntdata"/><Relationship Id="rId71" Type="http://schemas.openxmlformats.org/officeDocument/2006/relationships/font" Target="fonts/PoppinsLight-italic.fntdata"/><Relationship Id="rId70" Type="http://schemas.openxmlformats.org/officeDocument/2006/relationships/font" Target="fonts/PoppinsLight-bold.fntdata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font" Target="fonts/Poppins-bold.fntdata"/><Relationship Id="rId61" Type="http://schemas.openxmlformats.org/officeDocument/2006/relationships/font" Target="fonts/Poppins-regular.fntdata"/><Relationship Id="rId20" Type="http://schemas.openxmlformats.org/officeDocument/2006/relationships/slide" Target="slides/slide10.xml"/><Relationship Id="rId64" Type="http://schemas.openxmlformats.org/officeDocument/2006/relationships/font" Target="fonts/Poppins-boldItalic.fntdata"/><Relationship Id="rId63" Type="http://schemas.openxmlformats.org/officeDocument/2006/relationships/font" Target="fonts/Poppins-italic.fntdata"/><Relationship Id="rId22" Type="http://schemas.openxmlformats.org/officeDocument/2006/relationships/slide" Target="slides/slide12.xml"/><Relationship Id="rId66" Type="http://schemas.openxmlformats.org/officeDocument/2006/relationships/font" Target="fonts/Montserrat-bold.fntdata"/><Relationship Id="rId21" Type="http://schemas.openxmlformats.org/officeDocument/2006/relationships/slide" Target="slides/slide11.xml"/><Relationship Id="rId65" Type="http://schemas.openxmlformats.org/officeDocument/2006/relationships/font" Target="fonts/Montserrat-regular.fntdata"/><Relationship Id="rId24" Type="http://schemas.openxmlformats.org/officeDocument/2006/relationships/slide" Target="slides/slide14.xml"/><Relationship Id="rId68" Type="http://schemas.openxmlformats.org/officeDocument/2006/relationships/font" Target="fonts/Montserrat-boldItalic.fntdata"/><Relationship Id="rId23" Type="http://schemas.openxmlformats.org/officeDocument/2006/relationships/slide" Target="slides/slide13.xml"/><Relationship Id="rId67" Type="http://schemas.openxmlformats.org/officeDocument/2006/relationships/font" Target="fonts/Montserrat-italic.fntdata"/><Relationship Id="rId60" Type="http://schemas.openxmlformats.org/officeDocument/2006/relationships/font" Target="fonts/ProximaNova-boldItalic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font" Target="fonts/PoppinsLight-regular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font" Target="fonts/SpaceMono-regular.fntdata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font" Target="fonts/SpaceMono-italic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SpaceMono-bold.fntdata"/><Relationship Id="rId13" Type="http://schemas.openxmlformats.org/officeDocument/2006/relationships/slide" Target="slides/slide3.xml"/><Relationship Id="rId57" Type="http://schemas.openxmlformats.org/officeDocument/2006/relationships/font" Target="fonts/ProximaNova-regular.fntdata"/><Relationship Id="rId12" Type="http://schemas.openxmlformats.org/officeDocument/2006/relationships/slide" Target="slides/slide2.xml"/><Relationship Id="rId56" Type="http://schemas.openxmlformats.org/officeDocument/2006/relationships/font" Target="fonts/SpaceMono-boldItalic.fntdata"/><Relationship Id="rId15" Type="http://schemas.openxmlformats.org/officeDocument/2006/relationships/slide" Target="slides/slide5.xml"/><Relationship Id="rId59" Type="http://schemas.openxmlformats.org/officeDocument/2006/relationships/font" Target="fonts/ProximaNova-italic.fntdata"/><Relationship Id="rId14" Type="http://schemas.openxmlformats.org/officeDocument/2006/relationships/slide" Target="slides/slide4.xml"/><Relationship Id="rId58" Type="http://schemas.openxmlformats.org/officeDocument/2006/relationships/font" Target="fonts/ProximaNova-bold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344be843b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344be843b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44be843be5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44be843be5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Introduce recursion as a concept and explain its key components.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Define recursion and explain the difference between the base case and the recursive case.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Recursion is when a method calls itself to solve smaller instances of the same problem. It’s like breaking a big problem into smaller, manageable chunks.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There are two key parts to any recursive function: the base case, which stops the recursion, and the recursive case, where the function calls itself.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"Can anyone share an example of where they’ve seen recursion used before, even if it’s just conceptually?"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44be843be5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344be843be5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Introduce recursion as a concept and explain its key components.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Define recursion and explain the difference between the base case and the recursive case.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Recursion is when a method calls itself to solve smaller instances of the same problem. It’s like breaking a big problem into smaller, manageable chunks.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There are two key parts to any recursive function: the base case, which stops the recursion, and the recursive case, where the function calls itself.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"Can anyone share an example of where they’ve seen recursion used before, even if it’s just conceptually?"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44be843be5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44be843be5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Introduce recursion as a concept and explain its key components.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Define recursion and explain the difference between the base case and the recursive case.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Recursion is when a method calls itself to solve smaller instances of the same problem. It’s like breaking a big problem into smaller, manageable chunks.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There are two key parts to any recursive function: the base case, which stops the recursion, and the recursive case, where the function calls itself.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"Can anyone share an example of where they’ve seen recursion used before, even if it’s just conceptually?"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2872df1086_0_2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32872df1086_0_2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Explain the base case and its importance in recursion.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Highlight the base case in the example provided and explain its role.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base case is the condition that ends the recursion. Without a base case, the function would call itself indefinitely, leading to a stack overflow error.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our example, the base case is when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 &lt;= 1</a:t>
            </a:r>
            <a:r>
              <a:rPr lang="en">
                <a:solidFill>
                  <a:schemeClr val="dk1"/>
                </a:solidFill>
              </a:rPr>
              <a:t>. At this point, the function simply returns the value without making another recursive call.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"Why do you think it’s critical to have a base case? What might happen if we forget to include one?"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2872df1086_0_2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32872df1086_0_2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Explain the recursive case and how it enables the function to solve the problem.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Walk through the recursive case in the example provided.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recursive case is where the function calls itself to solve a smaller part of the problem. In our example,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 + recursive_sum(num - 1)</a:t>
            </a:r>
            <a:r>
              <a:rPr lang="en">
                <a:solidFill>
                  <a:schemeClr val="dk1"/>
                </a:solidFill>
              </a:rPr>
              <a:t> keeps reducing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</a:t>
            </a:r>
            <a:r>
              <a:rPr lang="en">
                <a:solidFill>
                  <a:schemeClr val="dk1"/>
                </a:solidFill>
              </a:rPr>
              <a:t> until it reaches the base case.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repeated calling and combining of results is what makes recursion so powerful.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"What do you think happens to the function’s state as it keeps calling itself? How does it ‘remember’ what to return?"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2872df1086_0_2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32872df1086_0_2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Explain how recursion progresses by using local variables and formal parameters to keep track of the state of each recursive call.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Walk through the example code, emphasizing how each recursive call creates its own copy of local variables.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Highlight the significance of the parameter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</a:t>
            </a:r>
            <a:r>
              <a:rPr lang="en">
                <a:solidFill>
                  <a:schemeClr val="dk1"/>
                </a:solidFill>
              </a:rPr>
              <a:t> in tracking the progress of the recursion.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recursion, each call to the function creates its own set of local variables, including the formal parameters. These variables are unique to each function call and help the recursion progress.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Here’s an example function,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recursive_sum</a:t>
            </a:r>
            <a:r>
              <a:rPr lang="en">
                <a:solidFill>
                  <a:schemeClr val="dk1"/>
                </a:solidFill>
              </a:rPr>
              <a:t>, which calculates the sum of numbers from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</a:t>
            </a:r>
            <a:r>
              <a:rPr lang="en">
                <a:solidFill>
                  <a:schemeClr val="dk1"/>
                </a:solidFill>
              </a:rPr>
              <a:t> down to 1. The base case is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if num &lt;= 1</a:t>
            </a:r>
            <a:r>
              <a:rPr lang="en">
                <a:solidFill>
                  <a:schemeClr val="dk1"/>
                </a:solidFill>
              </a:rPr>
              <a:t>, where the function stops and returns the value of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the recursive case, the function returns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 + recursive_sum(num - 1)</a:t>
            </a:r>
            <a:r>
              <a:rPr lang="en">
                <a:solidFill>
                  <a:schemeClr val="dk1"/>
                </a:solidFill>
              </a:rPr>
              <a:t>. Each call decreases the value of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</a:t>
            </a:r>
            <a:r>
              <a:rPr lang="en">
                <a:solidFill>
                  <a:schemeClr val="dk1"/>
                </a:solidFill>
              </a:rPr>
              <a:t> by 1, capturing the progress of the recursion, just like how loop control variables track the progress in an iterative approach.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For example, if we call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recursive_sum(5)</a:t>
            </a:r>
            <a:r>
              <a:rPr lang="en">
                <a:solidFill>
                  <a:schemeClr val="dk1"/>
                </a:solidFill>
              </a:rPr>
              <a:t>, the first call will handle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 = 5</a:t>
            </a:r>
            <a:r>
              <a:rPr lang="en">
                <a:solidFill>
                  <a:schemeClr val="dk1"/>
                </a:solidFill>
              </a:rPr>
              <a:t>, the second call will handle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 = 4</a:t>
            </a:r>
            <a:r>
              <a:rPr lang="en">
                <a:solidFill>
                  <a:schemeClr val="dk1"/>
                </a:solidFill>
              </a:rPr>
              <a:t>, and so on until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 = 1</a:t>
            </a:r>
            <a:r>
              <a:rPr lang="en">
                <a:solidFill>
                  <a:schemeClr val="dk1"/>
                </a:solidFill>
              </a:rPr>
              <a:t>, where the recursion ends.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output of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recursive_sum(5)</a:t>
            </a:r>
            <a:r>
              <a:rPr lang="en">
                <a:solidFill>
                  <a:schemeClr val="dk1"/>
                </a:solidFill>
              </a:rPr>
              <a:t> is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5 + 4 + 3 + 2 + 1</a:t>
            </a:r>
            <a:r>
              <a:rPr lang="en">
                <a:solidFill>
                  <a:schemeClr val="dk1"/>
                </a:solidFill>
              </a:rPr>
              <a:t>, which equals 15.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"Can you see the connection between recursion and a loop? How does the parameter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</a:t>
            </a:r>
            <a:r>
              <a:rPr lang="en">
                <a:solidFill>
                  <a:schemeClr val="dk1"/>
                </a:solidFill>
              </a:rPr>
              <a:t> function like a loop counter?"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Encourage: "Let’s trace this example on the board or in Python Tutor. What do you think happens after the base case is reached? How do the recursive calls resolve?"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Challenge: "What would happen if we forgot to include the base case? Why is it so critical to avoid infinite recursion?"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2872df1086_0_2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32872df1086_0_2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Highlight scenarios where recursion is a useful tool.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when recursion is simpler or more efficient than iteration.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Recursion is especially useful for problems like divide-and-conquer, tree traversal, or generating permutations and combinations. These problems are naturally recursive and often simpler to solve with recursion than with loops.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For example, binary search is a divide-and-conquer algorithm that benefits greatly from recursion.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"Can you think of a problem where recursion might make the solution simpler or more elegant?"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2872df1086_0_2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32872df1086_0_2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Provide a preview of the next week's topic on binary trees, sparking curiosity and preparing students for the upcoming lesson.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How do you think we could leverage recursion to manage this DS?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Briefly introduce binary trees and their importance in computer science.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Set the stage for next week’s session by explaining what students can expect to learn.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Next week, we’ll dive into binary trees, an essential data structure in computer science. Binary trees are used in various applications, such as searching, sorting, and organizing hierarchical data.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Each node in a binary tree has at most two children: a left child and a right child. This structure allows us to efficiently traverse and manipulate data.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For example, the tree shown here starts with the root node, 2, and branches into left and right subtrees. We’ll learn how to traverse trees, search for elements, and more.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is a foundational topic that builds on our understanding of recursion and sets the stage for more advanced algorithms.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"Looking at this tree, what do you notice about the structure? Why do you think binary trees might be useful in solving real-world problems?"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Encourage: "If you’re curious, think about how recursion might be applied to traverse this structure. Can you imagine calling a function recursively on the left and right children of a node?"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Build excitement: "Next week, we’ll also see how binary trees relate to practical applications like searching data faster than with a simple list."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2872df1086_0_2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32872df1086_0_2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Introduce a recursive method for traversing and printing a binary tree.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Walk students through the recursive function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print_tree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how the function uses recursion to traverse the tree in a pre-order traversal (root, left, right).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example shows a recursive function to print the nodes of a binary tree. The method performs a pre-order traversal, where we visit the root node first, then recursively traverse the left subtree, followed by the right subtree.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function takes a node as input. If the node exists, we first print its value. Then, we recursively call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print_tree</a:t>
            </a:r>
            <a:r>
              <a:rPr lang="en">
                <a:solidFill>
                  <a:schemeClr val="dk1"/>
                </a:solidFill>
              </a:rPr>
              <a:t> on the left child, and after that, on the right child.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this tree, the traversal order would be 2, 7, 2, 6, 5, 11, 5, 9, 4.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Notice how the function calls itself for each child node. This demonstrates the power of recursion in working with hierarchical data structures like trees.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"Looking at the function, can you identify the base case and the recursive case? Why are both essential for recursion to work?"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Encourage: "What do you think will happen if the tree is empty or if there’s only one node? Try visualizing this process."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Challenge: "Can you think of scenarios where recursion might not be the best choice for tree traversal?"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2872df1086_0_2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32872df1086_0_2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Introduce an iterative method for traversing and printing a binary tree.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how the iterative approach uses a stack to simulate the recursion process.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Compare this approach to the recursive method from the previous slide.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example shows an iterative way to traverse and print a binary tree. It uses a stack to simulate the recursion process.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We start by initializing an empty stack and setting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current</a:t>
            </a:r>
            <a:r>
              <a:rPr lang="en">
                <a:solidFill>
                  <a:schemeClr val="dk1"/>
                </a:solidFill>
              </a:rPr>
              <a:t> node to the root. While there are still nodes to process in the stack or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current</a:t>
            </a:r>
            <a:r>
              <a:rPr lang="en">
                <a:solidFill>
                  <a:schemeClr val="dk1"/>
                </a:solidFill>
              </a:rPr>
              <a:t> node isn’t null, we follow these steps: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First, we traverse to the leftmost node, pushing each visited node onto the stack.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When we can’t go left anymore, we pop a node from the stack, print its value, and then move to its right child.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iterative approach achieves the same pre-order traversal as the recursive method, but without the risk of running out of stack space for deep trees.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"Why do we use a stack in this method? How does it simulate the recursive call stack?"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Compare: "What are the advantages of using an iterative method over recursion for tree traversal? Can you think of any trade-offs?"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Encourage: "If you were to write a similar iterative function for post-order traversal, what changes would you need to make?"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219c213b8d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219c213b8d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Welcome students and introduce the session's focus on recursion.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Greet students warmly and set a positive tone for the session.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Welcome to Week 7 of TIP102! Today, we’re diving into recursion, one of the most powerful tools in programming.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 humor or compliments: "Let’s see those bright smiles! Who’s ready for recursion today?"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44be843be5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344be843be5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2872df1086_0_2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32872df1086_0_2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Discuss the limitations and challenges of recursion.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why recursion can be confusing or less practical in some cases.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While recursion is powerful, it can also be confusing. Tracing recursive calls and debugging recursive functions is often harder than working with iterative solutions.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practice, recursion is more commonly used to test conceptual understanding in interviews rather than in production code, where iterative solutions are usually preferred for clarity.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"What challenges have you faced when working with recursion? How did you overcome them?"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44be843be5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344be843be5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Discuss the limitations and challenges of recursion.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why recursion can be confusing or less practical in some cases.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While recursion is powerful, it can also be confusing. Tracing recursive calls and debugging recursive functions is often harder than working with iterative solutions.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practice, recursion is more commonly used to test conceptual understanding in interviews rather than in production code, where iterative solutions are usually preferred for clarity.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"What challenges have you faced when working with recursion? How did you overcome them?"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32872df1086_0_2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32872df1086_0_2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Introduce the factorial function as a simple example of recursion.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the factorial concept and why it’s a natural fit for recursion.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Walk students through how a recursive method can calculate the factorial.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look at an example of recursion: calculating the factorial of a number. The factorial of a number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>
                <a:solidFill>
                  <a:schemeClr val="dk1"/>
                </a:solidFill>
              </a:rPr>
              <a:t>, written as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n!</a:t>
            </a:r>
            <a:r>
              <a:rPr lang="en">
                <a:solidFill>
                  <a:schemeClr val="dk1"/>
                </a:solidFill>
              </a:rPr>
              <a:t>, is the product of all integers from 1 up to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5! = 5 * 4 * 3 * 2 * 1</a:t>
            </a:r>
            <a:r>
              <a:rPr lang="en">
                <a:solidFill>
                  <a:schemeClr val="dk1"/>
                </a:solidFill>
              </a:rPr>
              <a:t>, which equals 120.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problem is naturally recursive because we can break it down into smaller subproblems. For instance,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5!</a:t>
            </a:r>
            <a:r>
              <a:rPr lang="en">
                <a:solidFill>
                  <a:schemeClr val="dk1"/>
                </a:solidFill>
              </a:rPr>
              <a:t> can be expressed as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5 * 4!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4!</a:t>
            </a:r>
            <a:r>
              <a:rPr lang="en">
                <a:solidFill>
                  <a:schemeClr val="dk1"/>
                </a:solidFill>
              </a:rPr>
              <a:t> can be expressed as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4 * 3!</a:t>
            </a:r>
            <a:r>
              <a:rPr lang="en">
                <a:solidFill>
                  <a:schemeClr val="dk1"/>
                </a:solidFill>
              </a:rPr>
              <a:t>, and so 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base case here is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1! = 1</a:t>
            </a:r>
            <a:r>
              <a:rPr lang="en">
                <a:solidFill>
                  <a:schemeClr val="dk1"/>
                </a:solidFill>
              </a:rPr>
              <a:t>. Once we reach this point, the recursion stops, and the function returns the value 1.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"Can anyone identify the base case and the recursive case in this example?"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Encourage: "Let’s think about what happens if we accidentally leave out the base case. What would happen to the function?"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Challenge: "If we were to implement this iteratively instead of recursively, how would the approach differ? Which do you think is more efficient for this specific problem?"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344be843be5_0_1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344be843be5_0_1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Introduce the factorial function as a simple example of recursion.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the factorial concept and why it’s a natural fit for recursion.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Walk students through how a recursive method can calculate the factorial.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look at an example of recursion: calculating the factorial of a number. The factorial of a number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>
                <a:solidFill>
                  <a:schemeClr val="dk1"/>
                </a:solidFill>
              </a:rPr>
              <a:t>, written as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n!</a:t>
            </a:r>
            <a:r>
              <a:rPr lang="en">
                <a:solidFill>
                  <a:schemeClr val="dk1"/>
                </a:solidFill>
              </a:rPr>
              <a:t>, is the product of all integers from 1 up to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5! = 5 * 4 * 3 * 2 * 1</a:t>
            </a:r>
            <a:r>
              <a:rPr lang="en">
                <a:solidFill>
                  <a:schemeClr val="dk1"/>
                </a:solidFill>
              </a:rPr>
              <a:t>, which equals 120.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problem is naturally recursive because we can break it down into smaller subproblems. For instance,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5!</a:t>
            </a:r>
            <a:r>
              <a:rPr lang="en">
                <a:solidFill>
                  <a:schemeClr val="dk1"/>
                </a:solidFill>
              </a:rPr>
              <a:t> can be expressed as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5 * 4!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4!</a:t>
            </a:r>
            <a:r>
              <a:rPr lang="en">
                <a:solidFill>
                  <a:schemeClr val="dk1"/>
                </a:solidFill>
              </a:rPr>
              <a:t> can be expressed as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4 * 3!</a:t>
            </a:r>
            <a:r>
              <a:rPr lang="en">
                <a:solidFill>
                  <a:schemeClr val="dk1"/>
                </a:solidFill>
              </a:rPr>
              <a:t>, and so 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base case here is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1! = 1</a:t>
            </a:r>
            <a:r>
              <a:rPr lang="en">
                <a:solidFill>
                  <a:schemeClr val="dk1"/>
                </a:solidFill>
              </a:rPr>
              <a:t>. Once we reach this point, the recursion stops, and the function returns the value 1.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"Can anyone identify the base case and the recursive case in this example?"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Encourage: "Let’s think about what happens if we accidentally leave out the base case. What would happen to the function?"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Challenge: "If we were to implement this iteratively instead of recursively, how would the approach differ? Which do you think is more efficient for this specific problem?"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2872df1086_0_2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32872df1086_0_2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Demonstrate a real-world example of recursion using the factorial function.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Walk through the implementation of the factorial function and trace its recursive calls.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Here’s a classic example of recursion: calculating the factorial of a number. The factorial of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>
                <a:solidFill>
                  <a:schemeClr val="dk1"/>
                </a:solidFill>
              </a:rPr>
              <a:t> is defined as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 * (n-1) * (n-2) ... * 1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Using recursion, we define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factorial(n)</a:t>
            </a:r>
            <a:r>
              <a:rPr lang="en">
                <a:solidFill>
                  <a:schemeClr val="dk1"/>
                </a:solidFill>
              </a:rPr>
              <a:t> as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 * factorial(n-1)</a:t>
            </a:r>
            <a:r>
              <a:rPr lang="en">
                <a:solidFill>
                  <a:schemeClr val="dk1"/>
                </a:solidFill>
              </a:rPr>
              <a:t> with the base case being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factorial(1) = 1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trace the function calls step by step to see how the recursive calls stack and resolve.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"Can you identify the base case and recursive case in this function? Why is each important?"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344be843be5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344be843be5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Demonstrate a real-world example of recursion using the factorial function.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Walk through the implementation of the factorial function and trace its recursive calls.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Here’s a classic example of recursion: calculating the factorial of a number. The factorial of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>
                <a:solidFill>
                  <a:schemeClr val="dk1"/>
                </a:solidFill>
              </a:rPr>
              <a:t> is defined as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 * (n-1) * (n-2) ... * 1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Using recursion, we define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factorial(n)</a:t>
            </a:r>
            <a:r>
              <a:rPr lang="en">
                <a:solidFill>
                  <a:schemeClr val="dk1"/>
                </a:solidFill>
              </a:rPr>
              <a:t> as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 * factorial(n-1)</a:t>
            </a:r>
            <a:r>
              <a:rPr lang="en">
                <a:solidFill>
                  <a:schemeClr val="dk1"/>
                </a:solidFill>
              </a:rPr>
              <a:t> with the base case being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factorial(1) = 1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trace the function calls step by step to see how the recursive calls stack and resolve.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"Can you identify the base case and recursive case in this function? Why is each important?"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44be843be5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344be843be5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344be843be5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344be843be5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32872df1086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32872df1086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Provide a short break to refresh and re-energize.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Announce the break and remind students to return on time.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Play the countdown timer video (be sure to share sound).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take 5 minutes to step away from the screen. Be sure to return promptly.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219c213b8d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3219c213b8d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Provide an overview of the session structure and timing.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Walk through the agenda to set expectations for the session.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Here’s what we’ll be covering today. We’ll start with an introduction to recursion and work through some examples. After a short break, we’ll dive into collaborative problem solving before wrapping up with reflections and reminders.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goal is to ensure that by the end of today, you’ll have a solid understanding of how recursion works and where it can be applied.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"Does anyone have any questions about today’s agenda or what we’ll be focusing on?"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Encourage: "If there’s anything specific you’d like to cover, let me know, and we’ll make sure to address it."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2872df1086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32872df1086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32872df1086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32872df1086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32872df1086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32872df1086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32872df1086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32872df1086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End the session on a positive note.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Prompt students to share their reflections in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celebrate your wins. Share one good thing you learned or accomplished today!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Read a few responses aloud and celebrate with enthusiasm.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32872df1086_0_2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32872df1086_0_2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Introduce binary search as an example of recursion in action.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the recursive nature of binary search and walk through the function.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Binary search is a classic example of recursion. It works by dividing a sorted array into halves and searching in the relevant half.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recursive case involves checking whether the middle element is the target, and if not, calling the function on either the left or right half of the array.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"Why is binary search more efficient than linear search? How does recursion simplify its implementation?"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344be843be5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344be843be5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344be843be5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344be843be5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44be843be5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344be843be5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44be843be5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344be843be5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344be843be5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344be843be5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219c213b8d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3219c213b8d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32872df1086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32872df1086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Gather feedback to improve future sessions.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Share the survey link and emphasize its importance.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Your feedback helps us make these sessions even better. Please take a moment to complete the survey.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Thank students for their input and explain how feedback has been used in the past.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344be843be5_0_2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344be843be5_0_2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Introduce a recursive method for traversing and printing a binary tree.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Walk students through the recursive function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print_tree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how the function uses recursion to traverse the tree in a pre-order traversal (root, left, right).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example shows a recursive function to print the nodes of a binary tree. The method performs a pre-order traversal, where we visit the root node first, then recursively traverse the left subtree, followed by the right subtree.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function takes a node as input. If the node exists, we first print its value. Then, we recursively call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print_tree</a:t>
            </a:r>
            <a:r>
              <a:rPr lang="en">
                <a:solidFill>
                  <a:schemeClr val="dk1"/>
                </a:solidFill>
              </a:rPr>
              <a:t> on the left child, and after that, on the right child.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this tree, the traversal order would be 2, 7, 2, 6, 5, 11, 5, 9, 4.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Notice how the function calls itself for each child node. This demonstrates the power of recursion in working with hierarchical data structures like trees.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"Looking at the function, can you identify the base case and the recursive case? Why are both essential for recursion to work?"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Encourage: "What do you think will happen if the tree is empty or if there’s only one node? Try visualizing this process."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Challenge: "Can you think of scenarios where recursion might not be the best choice for tree traversal?"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32872df1086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32872df1086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Provide a short break to refresh and re-energize.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Announce the break and remind students to return on time.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Play the countdown timer video (be sure to share sound).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take 5 minutes to step away from the screen. Be sure to return promptly.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2872df1086_0_1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2872df1086_0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Encourage visual engagement to foster connection during the session.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Prompt students to enable their cameras and submit the entry ticket.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kick off our session by turning on our cameras!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Also, don’t forget to fill out the entry ticket to help us organize breakout rooms later.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 humor or compliments: "Let’s see those smiles!"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Acknowledge and thank students who turn on their cameras.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2872df1086_0_1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32872df1086_0_1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Encourages students to think about their strengths or favorite topics in a fun way. Bonus: it warms them up for technical discussions without pressure.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2872df1086_0_1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32872df1086_0_1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Share feedback from the previous session and highlight areas of success and improvement.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Summarize feedback from the previous session's survey and present key takeaways.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From your feedback, it seems many of you enjoyed [highlighted aspect]. One suggestion was [area for improvement]. We’ll work on that today.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"Does anyone have additional feedback or suggestions?"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702086c70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3702086c70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286ea5ac74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286ea5ac74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png"/><Relationship Id="rId3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png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182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164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1.png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3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5.png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25.png"/><Relationship Id="rId4" Type="http://schemas.openxmlformats.org/officeDocument/2006/relationships/image" Target="../media/image37.png"/><Relationship Id="rId5" Type="http://schemas.openxmlformats.org/officeDocument/2006/relationships/image" Target="../media/image1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37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1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5.png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9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3.png"/><Relationship Id="rId3" Type="http://schemas.openxmlformats.org/officeDocument/2006/relationships/image" Target="../media/image30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9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4.png"/><Relationship Id="rId3" Type="http://schemas.openxmlformats.org/officeDocument/2006/relationships/image" Target="../media/image188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5.png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1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7.png"/><Relationship Id="rId3" Type="http://schemas.openxmlformats.org/officeDocument/2006/relationships/image" Target="../media/image7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5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5.png"/><Relationship Id="rId3" Type="http://schemas.openxmlformats.org/officeDocument/2006/relationships/image" Target="../media/image194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7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2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3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5.png"/><Relationship Id="rId4" Type="http://schemas.openxmlformats.org/officeDocument/2006/relationships/image" Target="../media/image37.png"/><Relationship Id="rId5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3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3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8.png"/><Relationship Id="rId6" Type="http://schemas.openxmlformats.org/officeDocument/2006/relationships/image" Target="../media/image5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7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2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3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25.png"/><Relationship Id="rId4" Type="http://schemas.openxmlformats.org/officeDocument/2006/relationships/image" Target="../media/image37.png"/><Relationship Id="rId5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3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3.png"/><Relationship Id="rId3" Type="http://schemas.openxmlformats.org/officeDocument/2006/relationships/image" Target="../media/image30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3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8.png"/><Relationship Id="rId6" Type="http://schemas.openxmlformats.org/officeDocument/2006/relationships/image" Target="../media/image5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7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Relationship Id="rId3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png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38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.png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25.png"/><Relationship Id="rId4" Type="http://schemas.openxmlformats.org/officeDocument/2006/relationships/image" Target="../media/image37.png"/><Relationship Id="rId5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37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.png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3.png"/><Relationship Id="rId3" Type="http://schemas.openxmlformats.org/officeDocument/2006/relationships/image" Target="../media/image30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3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8.png"/><Relationship Id="rId6" Type="http://schemas.openxmlformats.org/officeDocument/2006/relationships/image" Target="../media/image56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7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Only">
  <p:cSld name="CUSTOM_1_1_1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105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63" name="Google Shape;763;p105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5"/>
          <p:cNvPicPr preferRelativeResize="0"/>
          <p:nvPr/>
        </p:nvPicPr>
        <p:blipFill rotWithShape="1">
          <a:blip r:embed="rId4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65" name="Google Shape;765;p105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0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8" name="Google Shape;768;p105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Android">
  <p:cSld name="CUSTOM_3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106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grpSp>
        <p:nvGrpSpPr>
          <p:cNvPr id="772" name="Google Shape;772;p106"/>
          <p:cNvGrpSpPr/>
          <p:nvPr/>
        </p:nvGrpSpPr>
        <p:grpSpPr>
          <a:xfrm>
            <a:off x="5709066" y="201260"/>
            <a:ext cx="2296623" cy="4424889"/>
            <a:chOff x="5598780" y="137712"/>
            <a:chExt cx="2577001" cy="4664652"/>
          </a:xfrm>
        </p:grpSpPr>
        <p:pic>
          <p:nvPicPr>
            <p:cNvPr id="773" name="Google Shape;773;p106"/>
            <p:cNvPicPr preferRelativeResize="0"/>
            <p:nvPr/>
          </p:nvPicPr>
          <p:blipFill rotWithShape="1">
            <a:blip r:embed="rId3">
              <a:alphaModFix/>
            </a:blip>
            <a:srcRect b="1604" l="0" r="0" t="1768"/>
            <a:stretch/>
          </p:blipFill>
          <p:spPr>
            <a:xfrm>
              <a:off x="5598780" y="137712"/>
              <a:ext cx="2577001" cy="466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4" name="Google Shape;774;p106"/>
            <p:cNvSpPr/>
            <p:nvPr/>
          </p:nvSpPr>
          <p:spPr>
            <a:xfrm>
              <a:off x="5789881" y="461652"/>
              <a:ext cx="2204100" cy="391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5" name="Google Shape;775;p106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76" name="Google Shape;776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10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8" name="Google Shape;778;p106"/>
          <p:cNvSpPr/>
          <p:nvPr/>
        </p:nvSpPr>
        <p:spPr>
          <a:xfrm>
            <a:off x="6555438" y="4318850"/>
            <a:ext cx="603900" cy="222000"/>
          </a:xfrm>
          <a:prstGeom prst="rect">
            <a:avLst/>
          </a:prstGeom>
          <a:solidFill>
            <a:srgbClr val="15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iPhone">
  <p:cSld name="CUSTOM_3_1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7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82" name="Google Shape;782;p107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83" name="Google Shape;78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10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5" name="Google Shape;785;p107"/>
          <p:cNvSpPr/>
          <p:nvPr/>
        </p:nvSpPr>
        <p:spPr>
          <a:xfrm>
            <a:off x="5879375" y="347075"/>
            <a:ext cx="1956000" cy="4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6" name="Google Shape;786;p107"/>
          <p:cNvPicPr preferRelativeResize="0"/>
          <p:nvPr/>
        </p:nvPicPr>
        <p:blipFill rotWithShape="1">
          <a:blip r:embed="rId4">
            <a:alphaModFix/>
          </a:blip>
          <a:srcRect b="3081" l="0" r="0" t="0"/>
          <a:stretch/>
        </p:blipFill>
        <p:spPr>
          <a:xfrm>
            <a:off x="5349374" y="226759"/>
            <a:ext cx="3016012" cy="437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Website">
  <p:cSld name="CUSTOM_3_2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8"/>
          <p:cNvPicPr preferRelativeResize="0"/>
          <p:nvPr/>
        </p:nvPicPr>
        <p:blipFill rotWithShape="1">
          <a:blip r:embed="rId2">
            <a:alphaModFix/>
          </a:blip>
          <a:srcRect b="30853" l="0" r="22540" t="0"/>
          <a:stretch/>
        </p:blipFill>
        <p:spPr>
          <a:xfrm>
            <a:off x="5860600" y="2508800"/>
            <a:ext cx="3283400" cy="26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8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90" name="Google Shape;790;p108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91" name="Google Shape;79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10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93" name="Google Shape;793;p108"/>
          <p:cNvGrpSpPr/>
          <p:nvPr/>
        </p:nvGrpSpPr>
        <p:grpSpPr>
          <a:xfrm>
            <a:off x="4344100" y="398125"/>
            <a:ext cx="4546500" cy="4222800"/>
            <a:chOff x="4344100" y="398125"/>
            <a:chExt cx="4546500" cy="4222800"/>
          </a:xfrm>
        </p:grpSpPr>
        <p:sp>
          <p:nvSpPr>
            <p:cNvPr id="794" name="Google Shape;794;p108"/>
            <p:cNvSpPr/>
            <p:nvPr/>
          </p:nvSpPr>
          <p:spPr>
            <a:xfrm>
              <a:off x="4344100" y="398125"/>
              <a:ext cx="4546500" cy="4222800"/>
            </a:xfrm>
            <a:prstGeom prst="roundRect">
              <a:avLst>
                <a:gd fmla="val 322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5" name="Google Shape;795;p108"/>
            <p:cNvGrpSpPr/>
            <p:nvPr/>
          </p:nvGrpSpPr>
          <p:grpSpPr>
            <a:xfrm>
              <a:off x="4445450" y="524200"/>
              <a:ext cx="399495" cy="101100"/>
              <a:chOff x="4445450" y="524200"/>
              <a:chExt cx="399495" cy="101100"/>
            </a:xfrm>
          </p:grpSpPr>
          <p:sp>
            <p:nvSpPr>
              <p:cNvPr id="796" name="Google Shape;796;p108"/>
              <p:cNvSpPr/>
              <p:nvPr/>
            </p:nvSpPr>
            <p:spPr>
              <a:xfrm>
                <a:off x="4445450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08"/>
              <p:cNvSpPr/>
              <p:nvPr/>
            </p:nvSpPr>
            <p:spPr>
              <a:xfrm>
                <a:off x="4594797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08"/>
              <p:cNvSpPr/>
              <p:nvPr/>
            </p:nvSpPr>
            <p:spPr>
              <a:xfrm>
                <a:off x="4744145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9" name="Google Shape;799;p108"/>
            <p:cNvSpPr/>
            <p:nvPr/>
          </p:nvSpPr>
          <p:spPr>
            <a:xfrm>
              <a:off x="4910625" y="448450"/>
              <a:ext cx="3835500" cy="252600"/>
            </a:xfrm>
            <a:prstGeom prst="roundRect">
              <a:avLst>
                <a:gd fmla="val 3409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Phone Placeholder">
  <p:cSld name="CUSTOM_3_1_1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109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03" name="Google Shape;803;p109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04" name="Google Shape;80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0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Code Block">
  <p:cSld name="CUSTOM_7_1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110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110"/>
          <p:cNvSpPr/>
          <p:nvPr/>
        </p:nvSpPr>
        <p:spPr>
          <a:xfrm>
            <a:off x="4385200" y="481275"/>
            <a:ext cx="4308300" cy="41397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10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10" name="Google Shape;81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11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2" name="Google Shape;812;p110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13" name="Google Shape;813;p110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4" name="Google Shape;814;p110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ython Code Block">
  <p:cSld name="CUSTOM_7_1_1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111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11"/>
          <p:cNvSpPr/>
          <p:nvPr/>
        </p:nvSpPr>
        <p:spPr>
          <a:xfrm>
            <a:off x="4385200" y="156475"/>
            <a:ext cx="4554600" cy="46386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111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19" name="Google Shape;81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11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1" name="Google Shape;821;p111"/>
          <p:cNvSpPr txBox="1"/>
          <p:nvPr>
            <p:ph type="title"/>
          </p:nvPr>
        </p:nvSpPr>
        <p:spPr>
          <a:xfrm>
            <a:off x="452400" y="1564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22" name="Google Shape;822;p111"/>
          <p:cNvSpPr txBox="1"/>
          <p:nvPr>
            <p:ph idx="1" type="body"/>
          </p:nvPr>
        </p:nvSpPr>
        <p:spPr>
          <a:xfrm>
            <a:off x="452400" y="646350"/>
            <a:ext cx="3701100" cy="3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3" name="Google Shape;823;p111"/>
          <p:cNvSpPr txBox="1"/>
          <p:nvPr>
            <p:ph idx="2" type="subTitle"/>
          </p:nvPr>
        </p:nvSpPr>
        <p:spPr>
          <a:xfrm>
            <a:off x="4511175" y="646350"/>
            <a:ext cx="4367400" cy="3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24" name="Google Shape;824;p111"/>
          <p:cNvSpPr txBox="1"/>
          <p:nvPr/>
        </p:nvSpPr>
        <p:spPr>
          <a:xfrm>
            <a:off x="5023125" y="227125"/>
            <a:ext cx="352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Space Mono"/>
                <a:ea typeface="Space Mono"/>
                <a:cs typeface="Space Mono"/>
                <a:sym typeface="Space Mono"/>
              </a:rPr>
              <a:t>Python</a:t>
            </a:r>
            <a:endParaRPr b="1" sz="1900"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descr="Snake " id="825" name="Google Shape;825;p111" title="Snake 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1175" y="227125"/>
            <a:ext cx="431100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ava Code Block 1">
  <p:cSld name="CUSTOM_7_1_1_1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112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112"/>
          <p:cNvSpPr/>
          <p:nvPr/>
        </p:nvSpPr>
        <p:spPr>
          <a:xfrm>
            <a:off x="4385200" y="156475"/>
            <a:ext cx="4554600" cy="46386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12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30" name="Google Shape;83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11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2" name="Google Shape;832;p112"/>
          <p:cNvSpPr txBox="1"/>
          <p:nvPr>
            <p:ph type="title"/>
          </p:nvPr>
        </p:nvSpPr>
        <p:spPr>
          <a:xfrm>
            <a:off x="452400" y="1564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33" name="Google Shape;833;p112"/>
          <p:cNvSpPr txBox="1"/>
          <p:nvPr>
            <p:ph idx="1" type="body"/>
          </p:nvPr>
        </p:nvSpPr>
        <p:spPr>
          <a:xfrm>
            <a:off x="452400" y="646350"/>
            <a:ext cx="3701100" cy="3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34" name="Google Shape;834;p112"/>
          <p:cNvSpPr txBox="1"/>
          <p:nvPr>
            <p:ph idx="2" type="subTitle"/>
          </p:nvPr>
        </p:nvSpPr>
        <p:spPr>
          <a:xfrm>
            <a:off x="4511175" y="646350"/>
            <a:ext cx="4367400" cy="3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35" name="Google Shape;835;p112"/>
          <p:cNvSpPr txBox="1"/>
          <p:nvPr/>
        </p:nvSpPr>
        <p:spPr>
          <a:xfrm>
            <a:off x="5023125" y="227125"/>
            <a:ext cx="352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Space Mono"/>
                <a:ea typeface="Space Mono"/>
                <a:cs typeface="Space Mono"/>
                <a:sym typeface="Space Mono"/>
              </a:rPr>
              <a:t>Java</a:t>
            </a:r>
            <a:endParaRPr b="1" sz="1900"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descr="Coffee cup " id="836" name="Google Shape;836;p112" title="Coffee cup 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425" y="234775"/>
            <a:ext cx="4617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Icebreaker">
  <p:cSld name="CUSTOM_7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13"/>
          <p:cNvPicPr preferRelativeResize="0"/>
          <p:nvPr/>
        </p:nvPicPr>
        <p:blipFill rotWithShape="1">
          <a:blip r:embed="rId3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113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41" name="Google Shape;841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1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3" name="Google Shape;843;p113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Icebreaker</a:t>
            </a:r>
            <a:endParaRPr/>
          </a:p>
        </p:txBody>
      </p:sp>
      <p:sp>
        <p:nvSpPr>
          <p:cNvPr id="844" name="Google Shape;844;p113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5" name="Google Shape;845;p113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46" name="Google Shape;846;p113"/>
          <p:cNvPicPr preferRelativeResize="0"/>
          <p:nvPr/>
        </p:nvPicPr>
        <p:blipFill rotWithShape="1">
          <a:blip r:embed="rId5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Discussion Prompt">
  <p:cSld name="CUSTOM_6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114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14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114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51" name="Google Shape;851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1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3" name="Google Shape;853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114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/>
          </a:p>
        </p:txBody>
      </p:sp>
      <p:sp>
        <p:nvSpPr>
          <p:cNvPr id="855" name="Google Shape;855;p114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- Reflection Prompt">
  <p:cSld name="CUSTOM_6_2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115"/>
          <p:cNvPicPr preferRelativeResize="0"/>
          <p:nvPr/>
        </p:nvPicPr>
        <p:blipFill rotWithShape="1">
          <a:blip r:embed="rId2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115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115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61" name="Google Shape;861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11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3" name="Google Shape;863;p115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Reflection</a:t>
            </a:r>
            <a:endParaRPr/>
          </a:p>
        </p:txBody>
      </p:sp>
      <p:sp>
        <p:nvSpPr>
          <p:cNvPr id="864" name="Google Shape;864;p115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5" name="Google Shape;865;p115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- Try It">
  <p:cSld name="CUSTOM_6_2_1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116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116"/>
          <p:cNvPicPr preferRelativeResize="0"/>
          <p:nvPr/>
        </p:nvPicPr>
        <p:blipFill rotWithShape="1">
          <a:blip r:embed="rId3">
            <a:alphaModFix/>
          </a:blip>
          <a:srcRect b="45415" l="60224" r="12699" t="43298"/>
          <a:stretch/>
        </p:blipFill>
        <p:spPr>
          <a:xfrm>
            <a:off x="0" y="4131025"/>
            <a:ext cx="2061576" cy="10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16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71" name="Google Shape;871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1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3" name="Google Shape;873;p116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Try It!</a:t>
            </a:r>
            <a:endParaRPr/>
          </a:p>
        </p:txBody>
      </p:sp>
      <p:sp>
        <p:nvSpPr>
          <p:cNvPr id="874" name="Google Shape;874;p116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5" name="Google Shape;875;p116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Breakout Rooms">
  <p:cSld name="CUSTOM_6_2_1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117"/>
          <p:cNvPicPr preferRelativeResize="0"/>
          <p:nvPr/>
        </p:nvPicPr>
        <p:blipFill rotWithShape="1">
          <a:blip r:embed="rId2">
            <a:alphaModFix/>
          </a:blip>
          <a:srcRect b="0" l="25912" r="44506" t="78389"/>
          <a:stretch/>
        </p:blipFill>
        <p:spPr>
          <a:xfrm rot="10800000">
            <a:off x="1" y="4032002"/>
            <a:ext cx="1547899" cy="11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117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117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81" name="Google Shape;881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1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3" name="Google Shape;883;p117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Breakout Rooms</a:t>
            </a:r>
            <a:endParaRPr/>
          </a:p>
        </p:txBody>
      </p:sp>
      <p:sp>
        <p:nvSpPr>
          <p:cNvPr id="884" name="Google Shape;884;p117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5" name="Google Shape;885;p117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86" name="Google Shape;886;p117"/>
          <p:cNvSpPr/>
          <p:nvPr/>
        </p:nvSpPr>
        <p:spPr>
          <a:xfrm>
            <a:off x="7040775" y="1347600"/>
            <a:ext cx="1764000" cy="1755000"/>
          </a:xfrm>
          <a:prstGeom prst="roundRect">
            <a:avLst>
              <a:gd fmla="val 4613" name="adj"/>
            </a:avLst>
          </a:prstGeom>
          <a:solidFill>
            <a:srgbClr val="FFF6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Questions?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Post on Slack and tag: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7" name="Google Shape;887;p117"/>
          <p:cNvSpPr txBox="1"/>
          <p:nvPr>
            <p:ph idx="3" type="subTitle"/>
          </p:nvPr>
        </p:nvSpPr>
        <p:spPr>
          <a:xfrm>
            <a:off x="7040775" y="2436050"/>
            <a:ext cx="17640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- CFU">
  <p:cSld name="CUSTOM_6_2_1_1_1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889;p118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5400000">
            <a:off x="556661" y="3399336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118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118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93" name="Google Shape;893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11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5" name="Google Shape;895;p118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Understanding</a:t>
            </a:r>
            <a:endParaRPr/>
          </a:p>
        </p:txBody>
      </p:sp>
      <p:sp>
        <p:nvSpPr>
          <p:cNvPr id="896" name="Google Shape;896;p118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7" name="Google Shape;897;p118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- CFU w/ Code">
  <p:cSld name="CUSTOM_6_2_1_1_1_3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119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-5400000">
            <a:off x="7383499" y="-567539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119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 rot="10800000">
            <a:off x="7020095" y="11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119"/>
          <p:cNvSpPr txBox="1"/>
          <p:nvPr>
            <p:ph idx="1" type="body"/>
          </p:nvPr>
        </p:nvSpPr>
        <p:spPr>
          <a:xfrm>
            <a:off x="452400" y="1344125"/>
            <a:ext cx="3474000" cy="29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902" name="Google Shape;902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1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4" name="Google Shape;904;p119"/>
          <p:cNvSpPr/>
          <p:nvPr/>
        </p:nvSpPr>
        <p:spPr>
          <a:xfrm>
            <a:off x="4118450" y="266700"/>
            <a:ext cx="4722300" cy="44595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19"/>
          <p:cNvSpPr txBox="1"/>
          <p:nvPr>
            <p:ph idx="2" type="subTitle"/>
          </p:nvPr>
        </p:nvSpPr>
        <p:spPr>
          <a:xfrm>
            <a:off x="4256529" y="378199"/>
            <a:ext cx="4472100" cy="4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906" name="Google Shape;906;p119"/>
          <p:cNvSpPr txBox="1"/>
          <p:nvPr>
            <p:ph idx="3" type="subTitle"/>
          </p:nvPr>
        </p:nvSpPr>
        <p:spPr>
          <a:xfrm>
            <a:off x="153900" y="4514325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907" name="Google Shape;907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19"/>
          <p:cNvSpPr txBox="1"/>
          <p:nvPr/>
        </p:nvSpPr>
        <p:spPr>
          <a:xfrm>
            <a:off x="1147375" y="322700"/>
            <a:ext cx="26532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Understanding</a:t>
            </a: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- Instructor Demo">
  <p:cSld name="CUSTOM_6_2_1_1_1_2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120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20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12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914" name="Google Shape;91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2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6" name="Google Shape;916;p120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Instructor Demo</a:t>
            </a:r>
            <a:endParaRPr/>
          </a:p>
        </p:txBody>
      </p:sp>
      <p:sp>
        <p:nvSpPr>
          <p:cNvPr id="917" name="Google Shape;917;p120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8" name="Google Shape;918;p120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- Exit Ticket">
  <p:cSld name="CUSTOM_6_2_1_1_1_1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121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21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21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924" name="Google Shape;924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12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6" name="Google Shape;926;p121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Exit Ticket</a:t>
            </a:r>
            <a:endParaRPr/>
          </a:p>
        </p:txBody>
      </p:sp>
      <p:sp>
        <p:nvSpPr>
          <p:cNvPr id="927" name="Google Shape;927;p121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8" name="Google Shape;928;p121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Section Card">
  <p:cSld name="CUSTOM_2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930" name="Google Shape;930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122"/>
          <p:cNvSpPr txBox="1"/>
          <p:nvPr>
            <p:ph type="title"/>
          </p:nvPr>
        </p:nvSpPr>
        <p:spPr>
          <a:xfrm>
            <a:off x="884825" y="2317200"/>
            <a:ext cx="4299600" cy="509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Mono"/>
              <a:buNone/>
              <a:defRPr sz="3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2" name="Google Shape;932;p122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- Main Idea">
  <p:cSld name="CUSTOM_5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123"/>
          <p:cNvPicPr preferRelativeResize="0"/>
          <p:nvPr/>
        </p:nvPicPr>
        <p:blipFill rotWithShape="1">
          <a:blip r:embed="rId2">
            <a:alphaModFix/>
          </a:blip>
          <a:srcRect b="0" l="0" r="0" t="12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25" y="474201"/>
            <a:ext cx="3657599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123"/>
          <p:cNvSpPr/>
          <p:nvPr/>
        </p:nvSpPr>
        <p:spPr>
          <a:xfrm>
            <a:off x="914400" y="1656900"/>
            <a:ext cx="7315200" cy="1829700"/>
          </a:xfrm>
          <a:prstGeom prst="roundRect">
            <a:avLst>
              <a:gd fmla="val 1666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23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- Background Card">
  <p:cSld name="CUSTOM_5_1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124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Section Card">
  <p:cSld name="CUSTOM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884825" y="2317200"/>
            <a:ext cx="4299600" cy="509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Mono"/>
              <a:buNone/>
              <a:defRPr sz="3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2" name="Google Shape;942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3" name="Google Shape;943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6" name="Google Shape;946;p1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47" name="Google Shape;947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Bank Blank Slide">
  <p:cSld name="TITLE_AND_BODY_1_2_1_2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27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0" name="Google Shape;950;p12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129"/>
          <p:cNvPicPr preferRelativeResize="0"/>
          <p:nvPr/>
        </p:nvPicPr>
        <p:blipFill rotWithShape="1">
          <a:blip r:embed="rId2">
            <a:alphaModFix/>
          </a:blip>
          <a:srcRect b="25489" l="5866" r="82470" t="11494"/>
          <a:stretch/>
        </p:blipFill>
        <p:spPr>
          <a:xfrm>
            <a:off x="-9525" y="-9400"/>
            <a:ext cx="1076277" cy="11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129"/>
          <p:cNvSpPr txBox="1"/>
          <p:nvPr>
            <p:ph type="title"/>
          </p:nvPr>
        </p:nvSpPr>
        <p:spPr>
          <a:xfrm>
            <a:off x="785675" y="368825"/>
            <a:ext cx="75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6" name="Google Shape;956;p129"/>
          <p:cNvSpPr txBox="1"/>
          <p:nvPr>
            <p:ph idx="1" type="body"/>
          </p:nvPr>
        </p:nvSpPr>
        <p:spPr>
          <a:xfrm>
            <a:off x="785675" y="1363075"/>
            <a:ext cx="7572600" cy="32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57" name="Google Shape;957;p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8" name="Google Shape;958;p129"/>
          <p:cNvPicPr preferRelativeResize="0"/>
          <p:nvPr/>
        </p:nvPicPr>
        <p:blipFill rotWithShape="1">
          <a:blip r:embed="rId3">
            <a:alphaModFix/>
          </a:blip>
          <a:srcRect b="23144" l="19848" r="19841" t="23144"/>
          <a:stretch/>
        </p:blipFill>
        <p:spPr>
          <a:xfrm>
            <a:off x="8154475" y="4661112"/>
            <a:ext cx="446675" cy="39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29"/>
          <p:cNvPicPr preferRelativeResize="0"/>
          <p:nvPr/>
        </p:nvPicPr>
        <p:blipFill rotWithShape="1">
          <a:blip r:embed="rId2">
            <a:alphaModFix/>
          </a:blip>
          <a:srcRect b="25489" l="83382" r="4308" t="11494"/>
          <a:stretch/>
        </p:blipFill>
        <p:spPr>
          <a:xfrm>
            <a:off x="8017625" y="-7025"/>
            <a:ext cx="1135900" cy="11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it Ticket - Solution">
  <p:cSld name="CUSTOM_6_2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130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30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130"/>
          <p:cNvSpPr txBox="1"/>
          <p:nvPr>
            <p:ph idx="1" type="subTitle"/>
          </p:nvPr>
        </p:nvSpPr>
        <p:spPr>
          <a:xfrm>
            <a:off x="4454075" y="1260500"/>
            <a:ext cx="4346700" cy="34950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965" name="Google Shape;965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13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7" name="Google Shape;967;p130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Exit Ticket</a:t>
            </a:r>
            <a:endParaRPr/>
          </a:p>
        </p:txBody>
      </p:sp>
      <p:sp>
        <p:nvSpPr>
          <p:cNvPr id="968" name="Google Shape;968;p130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9" name="Google Shape;969;p130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ard">
  <p:cSld name="CUSTOM_8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971" name="Google Shape;971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31"/>
          <p:cNvSpPr txBox="1"/>
          <p:nvPr>
            <p:ph type="title"/>
          </p:nvPr>
        </p:nvSpPr>
        <p:spPr>
          <a:xfrm>
            <a:off x="1628200" y="1807975"/>
            <a:ext cx="5887800" cy="6510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974" name="Google Shape;974;p131"/>
          <p:cNvSpPr txBox="1"/>
          <p:nvPr>
            <p:ph idx="1" type="subTitle"/>
          </p:nvPr>
        </p:nvSpPr>
        <p:spPr>
          <a:xfrm>
            <a:off x="3582400" y="3009550"/>
            <a:ext cx="1979100" cy="356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(Blue) 1">
  <p:cSld name="TITLE_AND_BODY_1_3_2_2">
    <p:bg>
      <p:bgPr>
        <a:solidFill>
          <a:srgbClr val="1A1D54"/>
        </a:solid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32"/>
          <p:cNvSpPr txBox="1"/>
          <p:nvPr>
            <p:ph type="title"/>
          </p:nvPr>
        </p:nvSpPr>
        <p:spPr>
          <a:xfrm>
            <a:off x="457200" y="445025"/>
            <a:ext cx="76329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b="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977" name="Google Shape;977;p132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C98E"/>
                </a:solidFill>
              </a:defRPr>
            </a:lvl1pPr>
            <a:lvl2pPr lvl="1">
              <a:buNone/>
              <a:defRPr>
                <a:solidFill>
                  <a:srgbClr val="00C98E"/>
                </a:solidFill>
              </a:defRPr>
            </a:lvl2pPr>
            <a:lvl3pPr lvl="2">
              <a:buNone/>
              <a:defRPr>
                <a:solidFill>
                  <a:srgbClr val="00C98E"/>
                </a:solidFill>
              </a:defRPr>
            </a:lvl3pPr>
            <a:lvl4pPr lvl="3">
              <a:buNone/>
              <a:defRPr>
                <a:solidFill>
                  <a:srgbClr val="00C98E"/>
                </a:solidFill>
              </a:defRPr>
            </a:lvl4pPr>
            <a:lvl5pPr lvl="4">
              <a:buNone/>
              <a:defRPr>
                <a:solidFill>
                  <a:srgbClr val="00C98E"/>
                </a:solidFill>
              </a:defRPr>
            </a:lvl5pPr>
            <a:lvl6pPr lvl="5">
              <a:buNone/>
              <a:defRPr>
                <a:solidFill>
                  <a:srgbClr val="00C98E"/>
                </a:solidFill>
              </a:defRPr>
            </a:lvl6pPr>
            <a:lvl7pPr lvl="6">
              <a:buNone/>
              <a:defRPr>
                <a:solidFill>
                  <a:srgbClr val="00C98E"/>
                </a:solidFill>
              </a:defRPr>
            </a:lvl7pPr>
            <a:lvl8pPr lvl="7">
              <a:buNone/>
              <a:defRPr>
                <a:solidFill>
                  <a:srgbClr val="00C98E"/>
                </a:solidFill>
              </a:defRPr>
            </a:lvl8pPr>
            <a:lvl9pPr lvl="8">
              <a:buNone/>
              <a:defRPr>
                <a:solidFill>
                  <a:srgbClr val="00C98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78" name="Google Shape;978;p132"/>
          <p:cNvCxnSpPr/>
          <p:nvPr/>
        </p:nvCxnSpPr>
        <p:spPr>
          <a:xfrm>
            <a:off x="450488" y="1206557"/>
            <a:ext cx="8227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979" name="Google Shape;979;p132"/>
          <p:cNvPicPr preferRelativeResize="0"/>
          <p:nvPr/>
        </p:nvPicPr>
        <p:blipFill rotWithShape="1">
          <a:blip r:embed="rId2">
            <a:alphaModFix/>
          </a:blip>
          <a:srcRect b="2042" l="0" r="0" t="2042"/>
          <a:stretch/>
        </p:blipFill>
        <p:spPr>
          <a:xfrm>
            <a:off x="460424" y="4686301"/>
            <a:ext cx="1099789" cy="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32"/>
          <p:cNvSpPr txBox="1"/>
          <p:nvPr>
            <p:ph idx="1" type="body"/>
          </p:nvPr>
        </p:nvSpPr>
        <p:spPr>
          <a:xfrm>
            <a:off x="450500" y="1397175"/>
            <a:ext cx="8227800" cy="29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C98E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mparison Three">
  <p:cSld name="TITLE_AND_BODY_1_3_2_1_1_1_1_1_1_1_1_1_1_1_1_1_1_1_1_1_2">
    <p:bg>
      <p:bgPr>
        <a:solidFill>
          <a:schemeClr val="lt1"/>
        </a:solidFill>
      </p:bgPr>
    </p:bg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982;p133"/>
          <p:cNvPicPr preferRelativeResize="0"/>
          <p:nvPr/>
        </p:nvPicPr>
        <p:blipFill rotWithShape="1">
          <a:blip r:embed="rId2">
            <a:alphaModFix/>
          </a:blip>
          <a:srcRect b="0" l="27599" r="0" t="8809"/>
          <a:stretch/>
        </p:blipFill>
        <p:spPr>
          <a:xfrm rot="-10799985">
            <a:off x="6844249" y="1534556"/>
            <a:ext cx="2375951" cy="36851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3" name="Google Shape;983;p133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84" name="Google Shape;984;p133"/>
          <p:cNvSpPr txBox="1"/>
          <p:nvPr>
            <p:ph type="title"/>
          </p:nvPr>
        </p:nvSpPr>
        <p:spPr>
          <a:xfrm>
            <a:off x="450500" y="347200"/>
            <a:ext cx="6643800" cy="738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b="0"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pic>
        <p:nvPicPr>
          <p:cNvPr id="985" name="Google Shape;985;p133"/>
          <p:cNvPicPr preferRelativeResize="0"/>
          <p:nvPr/>
        </p:nvPicPr>
        <p:blipFill rotWithShape="1">
          <a:blip r:embed="rId3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6" name="Google Shape;986;p133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87" name="Google Shape;987;p133"/>
          <p:cNvSpPr txBox="1"/>
          <p:nvPr>
            <p:ph idx="1" type="subTitle"/>
          </p:nvPr>
        </p:nvSpPr>
        <p:spPr>
          <a:xfrm>
            <a:off x="450500" y="1684400"/>
            <a:ext cx="25293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88" name="Google Shape;988;p133"/>
          <p:cNvSpPr txBox="1"/>
          <p:nvPr>
            <p:ph idx="12" type="sldNum"/>
          </p:nvPr>
        </p:nvSpPr>
        <p:spPr>
          <a:xfrm>
            <a:off x="8330104" y="4683775"/>
            <a:ext cx="319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9" name="Google Shape;989;p133"/>
          <p:cNvSpPr txBox="1"/>
          <p:nvPr>
            <p:ph idx="2" type="subTitle"/>
          </p:nvPr>
        </p:nvSpPr>
        <p:spPr>
          <a:xfrm>
            <a:off x="3304925" y="1684400"/>
            <a:ext cx="25293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cxnSp>
        <p:nvCxnSpPr>
          <p:cNvPr id="990" name="Google Shape;990;p133"/>
          <p:cNvCxnSpPr/>
          <p:nvPr/>
        </p:nvCxnSpPr>
        <p:spPr>
          <a:xfrm>
            <a:off x="3146950" y="1772550"/>
            <a:ext cx="0" cy="2275500"/>
          </a:xfrm>
          <a:prstGeom prst="straightConnector1">
            <a:avLst/>
          </a:prstGeom>
          <a:noFill/>
          <a:ln cap="flat" cmpd="sng" w="9525">
            <a:solidFill>
              <a:srgbClr val="053053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91" name="Google Shape;991;p133"/>
          <p:cNvCxnSpPr/>
          <p:nvPr/>
        </p:nvCxnSpPr>
        <p:spPr>
          <a:xfrm>
            <a:off x="5997050" y="1772550"/>
            <a:ext cx="0" cy="2275500"/>
          </a:xfrm>
          <a:prstGeom prst="straightConnector1">
            <a:avLst/>
          </a:prstGeom>
          <a:noFill/>
          <a:ln cap="flat" cmpd="sng" w="9525">
            <a:solidFill>
              <a:srgbClr val="05305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92" name="Google Shape;992;p133"/>
          <p:cNvSpPr txBox="1"/>
          <p:nvPr>
            <p:ph idx="3" type="subTitle"/>
          </p:nvPr>
        </p:nvSpPr>
        <p:spPr>
          <a:xfrm>
            <a:off x="6159875" y="1684400"/>
            <a:ext cx="25293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93" name="Google Shape;993;p133"/>
          <p:cNvSpPr txBox="1"/>
          <p:nvPr>
            <p:ph idx="4" type="body"/>
          </p:nvPr>
        </p:nvSpPr>
        <p:spPr>
          <a:xfrm>
            <a:off x="454099" y="2132825"/>
            <a:ext cx="26928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994" name="Google Shape;994;p133"/>
          <p:cNvSpPr txBox="1"/>
          <p:nvPr>
            <p:ph idx="5" type="body"/>
          </p:nvPr>
        </p:nvSpPr>
        <p:spPr>
          <a:xfrm>
            <a:off x="3304056" y="2132825"/>
            <a:ext cx="26928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995" name="Google Shape;995;p133"/>
          <p:cNvSpPr txBox="1"/>
          <p:nvPr>
            <p:ph idx="6" type="body"/>
          </p:nvPr>
        </p:nvSpPr>
        <p:spPr>
          <a:xfrm>
            <a:off x="6159881" y="2132825"/>
            <a:ext cx="26928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Subtitle + Bullets (Blue)">
  <p:cSld name="TITLE_AND_BODY_1_3_2_1_1_1_1_1">
    <p:bg>
      <p:bgPr>
        <a:solidFill>
          <a:schemeClr val="lt1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34"/>
          <p:cNvSpPr txBox="1"/>
          <p:nvPr>
            <p:ph type="title"/>
          </p:nvPr>
        </p:nvSpPr>
        <p:spPr>
          <a:xfrm>
            <a:off x="457200" y="445025"/>
            <a:ext cx="26475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800"/>
              <a:buFont typeface="Space Mono"/>
              <a:buNone/>
              <a:defRPr b="0" sz="2800">
                <a:solidFill>
                  <a:srgbClr val="05103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998" name="Google Shape;998;p134"/>
          <p:cNvSpPr txBox="1"/>
          <p:nvPr>
            <p:ph idx="1" type="body"/>
          </p:nvPr>
        </p:nvSpPr>
        <p:spPr>
          <a:xfrm>
            <a:off x="3946300" y="816039"/>
            <a:ext cx="4886100" cy="29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●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○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■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●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○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■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●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○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53053"/>
              </a:buClr>
              <a:buSzPts val="1200"/>
              <a:buFont typeface="Poppins Light"/>
              <a:buChar char="■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pic>
        <p:nvPicPr>
          <p:cNvPr id="999" name="Google Shape;999;p134"/>
          <p:cNvPicPr preferRelativeResize="0"/>
          <p:nvPr/>
        </p:nvPicPr>
        <p:blipFill rotWithShape="1">
          <a:blip r:embed="rId2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134"/>
          <p:cNvSpPr txBox="1"/>
          <p:nvPr>
            <p:ph idx="2" type="subTitle"/>
          </p:nvPr>
        </p:nvSpPr>
        <p:spPr>
          <a:xfrm>
            <a:off x="3946300" y="445025"/>
            <a:ext cx="48861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pic>
        <p:nvPicPr>
          <p:cNvPr id="1001" name="Google Shape;1001;p134"/>
          <p:cNvPicPr preferRelativeResize="0"/>
          <p:nvPr/>
        </p:nvPicPr>
        <p:blipFill rotWithShape="1">
          <a:blip r:embed="rId3">
            <a:alphaModFix/>
          </a:blip>
          <a:srcRect b="0" l="27599" r="0" t="8809"/>
          <a:stretch/>
        </p:blipFill>
        <p:spPr>
          <a:xfrm rot="-10799985">
            <a:off x="7653585" y="2789859"/>
            <a:ext cx="1566607" cy="242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ext">
  <p:cSld name="CUSTOM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6" name="Google Shape;56;p14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9" name="Google Shape;5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5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2" name="Google Shape;62;p14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Bullets (Blue)">
  <p:cSld name="TITLE_AND_BODY_1_3_2_1_1">
    <p:bg>
      <p:bgPr>
        <a:solidFill>
          <a:schemeClr val="lt1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135"/>
          <p:cNvPicPr preferRelativeResize="0"/>
          <p:nvPr/>
        </p:nvPicPr>
        <p:blipFill rotWithShape="1">
          <a:blip r:embed="rId2">
            <a:alphaModFix/>
          </a:blip>
          <a:srcRect b="0" l="27599" r="0" t="8809"/>
          <a:stretch/>
        </p:blipFill>
        <p:spPr>
          <a:xfrm rot="-10345201">
            <a:off x="1857683" y="2899759"/>
            <a:ext cx="1566609" cy="242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35"/>
          <p:cNvSpPr txBox="1"/>
          <p:nvPr>
            <p:ph type="title"/>
          </p:nvPr>
        </p:nvSpPr>
        <p:spPr>
          <a:xfrm>
            <a:off x="457200" y="445025"/>
            <a:ext cx="26475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800"/>
              <a:buFont typeface="Space Mono"/>
              <a:buNone/>
              <a:defRPr b="0" sz="2800">
                <a:solidFill>
                  <a:srgbClr val="05103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005" name="Google Shape;1005;p135"/>
          <p:cNvSpPr/>
          <p:nvPr/>
        </p:nvSpPr>
        <p:spPr>
          <a:xfrm>
            <a:off x="3296650" y="0"/>
            <a:ext cx="5847600" cy="5143500"/>
          </a:xfrm>
          <a:prstGeom prst="rect">
            <a:avLst/>
          </a:prstGeom>
          <a:solidFill>
            <a:srgbClr val="1A1D5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6" name="Google Shape;1006;p135"/>
          <p:cNvPicPr preferRelativeResize="0"/>
          <p:nvPr/>
        </p:nvPicPr>
        <p:blipFill rotWithShape="1">
          <a:blip r:embed="rId3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35"/>
          <p:cNvSpPr txBox="1"/>
          <p:nvPr>
            <p:ph idx="1" type="body"/>
          </p:nvPr>
        </p:nvSpPr>
        <p:spPr>
          <a:xfrm>
            <a:off x="3705250" y="445025"/>
            <a:ext cx="512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●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11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○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11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■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●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○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■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●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○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C98E"/>
              </a:buClr>
              <a:buSzPts val="1300"/>
              <a:buFont typeface="Poppins"/>
              <a:buChar char="■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(White) 1">
  <p:cSld name="TITLE_AND_BODY_1_3_2_1_2">
    <p:bg>
      <p:bgPr>
        <a:solidFill>
          <a:schemeClr val="lt1"/>
        </a:soli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36"/>
          <p:cNvSpPr txBox="1"/>
          <p:nvPr>
            <p:ph type="title"/>
          </p:nvPr>
        </p:nvSpPr>
        <p:spPr>
          <a:xfrm>
            <a:off x="457200" y="445025"/>
            <a:ext cx="76329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800"/>
              <a:buFont typeface="Space Mono"/>
              <a:buNone/>
              <a:defRPr b="0">
                <a:solidFill>
                  <a:srgbClr val="05103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010" name="Google Shape;1010;p136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C98E"/>
                </a:solidFill>
              </a:defRPr>
            </a:lvl1pPr>
            <a:lvl2pPr lvl="1">
              <a:buNone/>
              <a:defRPr>
                <a:solidFill>
                  <a:srgbClr val="00C98E"/>
                </a:solidFill>
              </a:defRPr>
            </a:lvl2pPr>
            <a:lvl3pPr lvl="2">
              <a:buNone/>
              <a:defRPr>
                <a:solidFill>
                  <a:srgbClr val="00C98E"/>
                </a:solidFill>
              </a:defRPr>
            </a:lvl3pPr>
            <a:lvl4pPr lvl="3">
              <a:buNone/>
              <a:defRPr>
                <a:solidFill>
                  <a:srgbClr val="00C98E"/>
                </a:solidFill>
              </a:defRPr>
            </a:lvl4pPr>
            <a:lvl5pPr lvl="4">
              <a:buNone/>
              <a:defRPr>
                <a:solidFill>
                  <a:srgbClr val="00C98E"/>
                </a:solidFill>
              </a:defRPr>
            </a:lvl5pPr>
            <a:lvl6pPr lvl="5">
              <a:buNone/>
              <a:defRPr>
                <a:solidFill>
                  <a:srgbClr val="00C98E"/>
                </a:solidFill>
              </a:defRPr>
            </a:lvl6pPr>
            <a:lvl7pPr lvl="6">
              <a:buNone/>
              <a:defRPr>
                <a:solidFill>
                  <a:srgbClr val="00C98E"/>
                </a:solidFill>
              </a:defRPr>
            </a:lvl7pPr>
            <a:lvl8pPr lvl="7">
              <a:buNone/>
              <a:defRPr>
                <a:solidFill>
                  <a:srgbClr val="00C98E"/>
                </a:solidFill>
              </a:defRPr>
            </a:lvl8pPr>
            <a:lvl9pPr lvl="8">
              <a:buNone/>
              <a:defRPr>
                <a:solidFill>
                  <a:srgbClr val="00C98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11" name="Google Shape;1011;p136"/>
          <p:cNvCxnSpPr/>
          <p:nvPr/>
        </p:nvCxnSpPr>
        <p:spPr>
          <a:xfrm>
            <a:off x="450488" y="1206557"/>
            <a:ext cx="8227800" cy="0"/>
          </a:xfrm>
          <a:prstGeom prst="straightConnector1">
            <a:avLst/>
          </a:prstGeom>
          <a:noFill/>
          <a:ln cap="flat" cmpd="sng" w="19050">
            <a:solidFill>
              <a:srgbClr val="053053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012" name="Google Shape;1012;p136"/>
          <p:cNvPicPr preferRelativeResize="0"/>
          <p:nvPr/>
        </p:nvPicPr>
        <p:blipFill rotWithShape="1">
          <a:blip r:embed="rId2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36"/>
          <p:cNvSpPr txBox="1"/>
          <p:nvPr>
            <p:ph idx="1" type="body"/>
          </p:nvPr>
        </p:nvSpPr>
        <p:spPr>
          <a:xfrm>
            <a:off x="450500" y="1397175"/>
            <a:ext cx="8227800" cy="29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800"/>
              <a:buChar char="●"/>
              <a:defRPr>
                <a:solidFill>
                  <a:srgbClr val="053053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400"/>
              <a:buChar char="○"/>
              <a:defRPr>
                <a:solidFill>
                  <a:srgbClr val="053053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400"/>
              <a:buChar char="■"/>
              <a:defRPr>
                <a:solidFill>
                  <a:srgbClr val="053053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400"/>
              <a:buChar char="●"/>
              <a:defRPr>
                <a:solidFill>
                  <a:srgbClr val="053053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400"/>
              <a:buChar char="○"/>
              <a:defRPr>
                <a:solidFill>
                  <a:srgbClr val="053053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400"/>
              <a:buChar char="■"/>
              <a:defRPr>
                <a:solidFill>
                  <a:srgbClr val="053053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400"/>
              <a:buChar char="●"/>
              <a:defRPr>
                <a:solidFill>
                  <a:srgbClr val="053053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400"/>
              <a:buChar char="○"/>
              <a:defRPr>
                <a:solidFill>
                  <a:srgbClr val="053053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CD89"/>
              </a:buClr>
              <a:buSzPts val="1400"/>
              <a:buChar char="■"/>
              <a:defRPr>
                <a:solidFill>
                  <a:srgbClr val="0530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- Waterfall">
  <p:cSld name="CUSTOM_6_2_1_1_1_1_1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3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6" name="Google Shape;1016;p137"/>
          <p:cNvSpPr txBox="1"/>
          <p:nvPr/>
        </p:nvSpPr>
        <p:spPr>
          <a:xfrm>
            <a:off x="1270675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One Good Thing</a:t>
            </a:r>
            <a:endParaRPr/>
          </a:p>
        </p:txBody>
      </p:sp>
      <p:sp>
        <p:nvSpPr>
          <p:cNvPr id="1017" name="Google Shape;1017;p137"/>
          <p:cNvSpPr txBox="1"/>
          <p:nvPr/>
        </p:nvSpPr>
        <p:spPr>
          <a:xfrm>
            <a:off x="1050100" y="1332050"/>
            <a:ext cx="7204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Let's reflect on today's session.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Maybe you got a question answered, overcame a specific coding challenge, or learned how to do something completely new!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In the chat, share at least one good thing you've learned or experienced during the session today.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Let's celebrate together!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18" name="Google Shape;1018;p1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3975" y="353175"/>
            <a:ext cx="961431" cy="8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575" y="3397550"/>
            <a:ext cx="954805" cy="8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Text">
  <p:cSld name="TITLE_AND_BODY_1_3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38"/>
          <p:cNvSpPr/>
          <p:nvPr/>
        </p:nvSpPr>
        <p:spPr>
          <a:xfrm>
            <a:off x="-9144" y="-9144"/>
            <a:ext cx="9162300" cy="347400"/>
          </a:xfrm>
          <a:prstGeom prst="rect">
            <a:avLst/>
          </a:prstGeom>
          <a:solidFill>
            <a:srgbClr val="00AD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138"/>
          <p:cNvSpPr/>
          <p:nvPr/>
        </p:nvSpPr>
        <p:spPr>
          <a:xfrm>
            <a:off x="8753650" y="60913"/>
            <a:ext cx="207300" cy="207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138"/>
          <p:cNvSpPr/>
          <p:nvPr/>
        </p:nvSpPr>
        <p:spPr>
          <a:xfrm>
            <a:off x="8391200" y="60913"/>
            <a:ext cx="207300" cy="207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138"/>
          <p:cNvSpPr/>
          <p:nvPr/>
        </p:nvSpPr>
        <p:spPr>
          <a:xfrm>
            <a:off x="8028750" y="60913"/>
            <a:ext cx="207300" cy="2073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5" name="Google Shape;1025;p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400" y="46143"/>
            <a:ext cx="242875" cy="2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38"/>
          <p:cNvSpPr txBox="1"/>
          <p:nvPr/>
        </p:nvSpPr>
        <p:spPr>
          <a:xfrm>
            <a:off x="339725" y="-9150"/>
            <a:ext cx="736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CSA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7" name="Google Shape;1027;p138"/>
          <p:cNvSpPr txBox="1"/>
          <p:nvPr>
            <p:ph idx="1" type="body"/>
          </p:nvPr>
        </p:nvSpPr>
        <p:spPr>
          <a:xfrm>
            <a:off x="457200" y="640080"/>
            <a:ext cx="82296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1pPr>
            <a:lvl2pPr indent="-381000" lvl="1" marL="9144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81000" lvl="3" marL="18288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4pPr>
            <a:lvl5pPr indent="-381000" lvl="4" marL="22860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5pPr>
            <a:lvl6pPr indent="-381000" lvl="5" marL="27432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6pPr>
            <a:lvl7pPr indent="-381000" lvl="6" marL="32004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7pPr>
            <a:lvl8pPr indent="-381000" lvl="7" marL="36576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8pPr>
            <a:lvl9pPr indent="-381000" lvl="8" marL="411480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Blank">
  <p:cSld name="TITLE_AND_BODY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Frame">
  <p:cSld name="TITLE_AND_BODY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7"/>
          <p:cNvPicPr preferRelativeResize="0"/>
          <p:nvPr/>
        </p:nvPicPr>
        <p:blipFill rotWithShape="1">
          <a:blip r:embed="rId3">
            <a:alphaModFix/>
          </a:blip>
          <a:srcRect b="19849" l="3048" r="3719" t="15219"/>
          <a:stretch/>
        </p:blipFill>
        <p:spPr>
          <a:xfrm>
            <a:off x="7152175" y="4819704"/>
            <a:ext cx="1541199" cy="25388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7"/>
          <p:cNvSpPr/>
          <p:nvPr/>
        </p:nvSpPr>
        <p:spPr>
          <a:xfrm>
            <a:off x="352350" y="390450"/>
            <a:ext cx="8439300" cy="436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itle Card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75" name="Google Shape;7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65" y="1310001"/>
            <a:ext cx="1717224" cy="17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Agenda">
  <p:cSld name="CUSTOM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9"/>
          <p:cNvGrpSpPr/>
          <p:nvPr/>
        </p:nvGrpSpPr>
        <p:grpSpPr>
          <a:xfrm rot="5400000">
            <a:off x="5719749" y="1629787"/>
            <a:ext cx="4964577" cy="1883925"/>
            <a:chOff x="4152224" y="1218499"/>
            <a:chExt cx="4964577" cy="1883925"/>
          </a:xfrm>
        </p:grpSpPr>
        <p:pic>
          <p:nvPicPr>
            <p:cNvPr id="83" name="Google Shape;83;p19"/>
            <p:cNvPicPr preferRelativeResize="0"/>
            <p:nvPr/>
          </p:nvPicPr>
          <p:blipFill rotWithShape="1">
            <a:blip r:embed="rId2">
              <a:alphaModFix/>
            </a:blip>
            <a:srcRect b="11994" l="14887" r="61868" t="21294"/>
            <a:stretch/>
          </p:blipFill>
          <p:spPr>
            <a:xfrm rot="-5400011">
              <a:off x="5710924" y="-340197"/>
              <a:ext cx="1668224" cy="478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9"/>
            <p:cNvPicPr preferRelativeResize="0"/>
            <p:nvPr/>
          </p:nvPicPr>
          <p:blipFill rotWithShape="1">
            <a:blip r:embed="rId3">
              <a:alphaModFix/>
            </a:blip>
            <a:srcRect b="34798" l="0" r="33244" t="0"/>
            <a:stretch/>
          </p:blipFill>
          <p:spPr>
            <a:xfrm rot="-5400000">
              <a:off x="7253138" y="1238761"/>
              <a:ext cx="1883925" cy="1843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" name="Google Shape;8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9"/>
          <p:cNvSpPr txBox="1"/>
          <p:nvPr/>
        </p:nvSpPr>
        <p:spPr>
          <a:xfrm>
            <a:off x="1147575" y="344400"/>
            <a:ext cx="76446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Agenda</a:t>
            </a:r>
            <a:endParaRPr b="1" sz="24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88" name="Google Shape;8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75" y="420262"/>
            <a:ext cx="505275" cy="5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ext">
  <p:cSld name="CUSTOM_1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20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94" name="Google Shape;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5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20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Only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21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1"/>
          <p:cNvPicPr preferRelativeResize="0"/>
          <p:nvPr/>
        </p:nvPicPr>
        <p:blipFill rotWithShape="1">
          <a:blip r:embed="rId4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21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Android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grpSp>
        <p:nvGrpSpPr>
          <p:cNvPr id="109" name="Google Shape;109;p22"/>
          <p:cNvGrpSpPr/>
          <p:nvPr/>
        </p:nvGrpSpPr>
        <p:grpSpPr>
          <a:xfrm>
            <a:off x="5709066" y="201260"/>
            <a:ext cx="2296623" cy="4424889"/>
            <a:chOff x="5598780" y="137712"/>
            <a:chExt cx="2577001" cy="4664652"/>
          </a:xfrm>
        </p:grpSpPr>
        <p:pic>
          <p:nvPicPr>
            <p:cNvPr id="110" name="Google Shape;110;p22"/>
            <p:cNvPicPr preferRelativeResize="0"/>
            <p:nvPr/>
          </p:nvPicPr>
          <p:blipFill rotWithShape="1">
            <a:blip r:embed="rId3">
              <a:alphaModFix/>
            </a:blip>
            <a:srcRect b="1604" l="0" r="0" t="1768"/>
            <a:stretch/>
          </p:blipFill>
          <p:spPr>
            <a:xfrm>
              <a:off x="5598780" y="137712"/>
              <a:ext cx="2577001" cy="466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22"/>
            <p:cNvSpPr/>
            <p:nvPr/>
          </p:nvSpPr>
          <p:spPr>
            <a:xfrm>
              <a:off x="5789881" y="461652"/>
              <a:ext cx="2204100" cy="391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13" name="Google Shape;1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6555438" y="4318850"/>
            <a:ext cx="603900" cy="222000"/>
          </a:xfrm>
          <a:prstGeom prst="rect">
            <a:avLst/>
          </a:prstGeom>
          <a:solidFill>
            <a:srgbClr val="15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iPhone">
  <p:cSld name="CUSTOM_3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3"/>
          <p:cNvSpPr/>
          <p:nvPr/>
        </p:nvSpPr>
        <p:spPr>
          <a:xfrm>
            <a:off x="5879375" y="347075"/>
            <a:ext cx="1956000" cy="4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4">
            <a:alphaModFix/>
          </a:blip>
          <a:srcRect b="3081" l="0" r="0" t="0"/>
          <a:stretch/>
        </p:blipFill>
        <p:spPr>
          <a:xfrm>
            <a:off x="5349374" y="226759"/>
            <a:ext cx="3016012" cy="437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Website">
  <p:cSld name="CUSTOM_3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2">
            <a:alphaModFix/>
          </a:blip>
          <a:srcRect b="30853" l="0" r="22540" t="0"/>
          <a:stretch/>
        </p:blipFill>
        <p:spPr>
          <a:xfrm>
            <a:off x="5860600" y="2508800"/>
            <a:ext cx="3283400" cy="26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0" name="Google Shape;130;p24"/>
          <p:cNvGrpSpPr/>
          <p:nvPr/>
        </p:nvGrpSpPr>
        <p:grpSpPr>
          <a:xfrm>
            <a:off x="4344100" y="398125"/>
            <a:ext cx="4546500" cy="4222800"/>
            <a:chOff x="4344100" y="398125"/>
            <a:chExt cx="4546500" cy="4222800"/>
          </a:xfrm>
        </p:grpSpPr>
        <p:sp>
          <p:nvSpPr>
            <p:cNvPr id="131" name="Google Shape;131;p24"/>
            <p:cNvSpPr/>
            <p:nvPr/>
          </p:nvSpPr>
          <p:spPr>
            <a:xfrm>
              <a:off x="4344100" y="398125"/>
              <a:ext cx="4546500" cy="4222800"/>
            </a:xfrm>
            <a:prstGeom prst="roundRect">
              <a:avLst>
                <a:gd fmla="val 322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" name="Google Shape;132;p24"/>
            <p:cNvGrpSpPr/>
            <p:nvPr/>
          </p:nvGrpSpPr>
          <p:grpSpPr>
            <a:xfrm>
              <a:off x="4445450" y="524200"/>
              <a:ext cx="399495" cy="101100"/>
              <a:chOff x="4445450" y="524200"/>
              <a:chExt cx="399495" cy="101100"/>
            </a:xfrm>
          </p:grpSpPr>
          <p:sp>
            <p:nvSpPr>
              <p:cNvPr id="133" name="Google Shape;133;p24"/>
              <p:cNvSpPr/>
              <p:nvPr/>
            </p:nvSpPr>
            <p:spPr>
              <a:xfrm>
                <a:off x="4445450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4"/>
              <p:cNvSpPr/>
              <p:nvPr/>
            </p:nvSpPr>
            <p:spPr>
              <a:xfrm>
                <a:off x="4594797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4"/>
              <p:cNvSpPr/>
              <p:nvPr/>
            </p:nvSpPr>
            <p:spPr>
              <a:xfrm>
                <a:off x="4744145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" name="Google Shape;136;p24"/>
            <p:cNvSpPr/>
            <p:nvPr/>
          </p:nvSpPr>
          <p:spPr>
            <a:xfrm>
              <a:off x="4910625" y="448450"/>
              <a:ext cx="3835500" cy="252600"/>
            </a:xfrm>
            <a:prstGeom prst="roundRect">
              <a:avLst>
                <a:gd fmla="val 3409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Phone Placeholder">
  <p:cSld name="CUSTOM_3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Code Block">
  <p:cSld name="CUSTOM_7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/>
          <p:nvPr/>
        </p:nvSpPr>
        <p:spPr>
          <a:xfrm>
            <a:off x="4385200" y="481275"/>
            <a:ext cx="4308300" cy="41397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6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1" name="Google Shape;151;p26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Icebreaker">
  <p:cSld name="CUSTOM_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Icebreaker</a:t>
            </a:r>
            <a:endParaRPr/>
          </a:p>
        </p:txBody>
      </p:sp>
      <p:sp>
        <p:nvSpPr>
          <p:cNvPr id="159" name="Google Shape;159;p27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27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61" name="Google Shape;161;p27"/>
          <p:cNvPicPr preferRelativeResize="0"/>
          <p:nvPr/>
        </p:nvPicPr>
        <p:blipFill rotWithShape="1">
          <a:blip r:embed="rId5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Discussion Prompt">
  <p:cSld name="CUSTOM_6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/>
          </a:p>
        </p:txBody>
      </p:sp>
      <p:sp>
        <p:nvSpPr>
          <p:cNvPr id="170" name="Google Shape;170;p28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- Reflection Prompt">
  <p:cSld name="CUSTOM_6_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9"/>
          <p:cNvPicPr preferRelativeResize="0"/>
          <p:nvPr/>
        </p:nvPicPr>
        <p:blipFill rotWithShape="1">
          <a:blip r:embed="rId2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76" name="Google Shape;1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9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Reflection</a:t>
            </a:r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0" name="Google Shape;180;p29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- Try It">
  <p:cSld name="CUSTOM_6_2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/>
          </a:blip>
          <a:srcRect b="45415" l="60224" r="12699" t="43298"/>
          <a:stretch/>
        </p:blipFill>
        <p:spPr>
          <a:xfrm>
            <a:off x="0" y="4131025"/>
            <a:ext cx="2061576" cy="10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86" name="Google Shape;18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Try It!</a:t>
            </a:r>
            <a:endParaRPr/>
          </a:p>
        </p:txBody>
      </p:sp>
      <p:sp>
        <p:nvSpPr>
          <p:cNvPr id="189" name="Google Shape;189;p30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" name="Google Shape;190;p30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Breakout Rooms">
  <p:cSld name="CUSTOM_6_2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/>
          <p:cNvPicPr preferRelativeResize="0"/>
          <p:nvPr/>
        </p:nvPicPr>
        <p:blipFill rotWithShape="1">
          <a:blip r:embed="rId2">
            <a:alphaModFix/>
          </a:blip>
          <a:srcRect b="0" l="25912" r="44506" t="78389"/>
          <a:stretch/>
        </p:blipFill>
        <p:spPr>
          <a:xfrm rot="10800000">
            <a:off x="1" y="4032002"/>
            <a:ext cx="1547899" cy="11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96" name="Google Shape;19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1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Breakout Rooms</a:t>
            </a:r>
            <a:endParaRPr/>
          </a:p>
        </p:txBody>
      </p:sp>
      <p:sp>
        <p:nvSpPr>
          <p:cNvPr id="199" name="Google Shape;199;p31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31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- CFU">
  <p:cSld name="CUSTOM_6_2_1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2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5400000">
            <a:off x="556661" y="3399336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6" name="Google Shape;20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32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Understanding</a:t>
            </a:r>
            <a:endParaRPr/>
          </a:p>
        </p:txBody>
      </p:sp>
      <p:sp>
        <p:nvSpPr>
          <p:cNvPr id="209" name="Google Shape;209;p32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" name="Google Shape;210;p32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- CFU w/ Code">
  <p:cSld name="CUSTOM_6_2_1_1_1_3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-5400000">
            <a:off x="7383499" y="-567539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 rot="10800000">
            <a:off x="7020095" y="11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452400" y="1344125"/>
            <a:ext cx="3474000" cy="29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15" name="Google Shape;2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4118450" y="266700"/>
            <a:ext cx="4722300" cy="44595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/>
          <p:cNvSpPr txBox="1"/>
          <p:nvPr>
            <p:ph idx="2" type="subTitle"/>
          </p:nvPr>
        </p:nvSpPr>
        <p:spPr>
          <a:xfrm>
            <a:off x="4256529" y="378199"/>
            <a:ext cx="4472100" cy="4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219" name="Google Shape;219;p33"/>
          <p:cNvSpPr txBox="1"/>
          <p:nvPr>
            <p:ph idx="3" type="subTitle"/>
          </p:nvPr>
        </p:nvSpPr>
        <p:spPr>
          <a:xfrm>
            <a:off x="153900" y="4514325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20" name="Google Shape;22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1147375" y="322700"/>
            <a:ext cx="26532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Understanding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- Instructor Demo">
  <p:cSld name="CUSTOM_6_2_1_1_1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4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27" name="Google Shape;2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34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Instructor Demo</a:t>
            </a:r>
            <a:endParaRPr/>
          </a:p>
        </p:txBody>
      </p:sp>
      <p:sp>
        <p:nvSpPr>
          <p:cNvPr id="230" name="Google Shape;230;p34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p34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or Intro">
  <p:cSld name="CUSTOM_6_2_1_1_1_2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5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5"/>
          <p:cNvSpPr txBox="1"/>
          <p:nvPr/>
        </p:nvSpPr>
        <p:spPr>
          <a:xfrm>
            <a:off x="565375" y="333100"/>
            <a:ext cx="5005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Meet the Instructor</a:t>
            </a:r>
            <a:endParaRPr sz="2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38" name="Google Shape;238;p35"/>
          <p:cNvSpPr/>
          <p:nvPr>
            <p:ph idx="2" type="pic"/>
          </p:nvPr>
        </p:nvSpPr>
        <p:spPr>
          <a:xfrm>
            <a:off x="592550" y="1010825"/>
            <a:ext cx="2579400" cy="2289000"/>
          </a:xfrm>
          <a:prstGeom prst="roundRect">
            <a:avLst>
              <a:gd fmla="val 7884" name="adj"/>
            </a:avLst>
          </a:prstGeom>
          <a:noFill/>
          <a:ln cap="flat" cmpd="sng" w="28575">
            <a:solidFill>
              <a:srgbClr val="00C38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- Exit Ticket">
  <p:cSld name="CUSTOM_6_2_1_1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6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44" name="Google Shape;24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6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Exit Ticket</a:t>
            </a:r>
            <a:endParaRPr/>
          </a:p>
        </p:txBody>
      </p:sp>
      <p:sp>
        <p:nvSpPr>
          <p:cNvPr id="247" name="Google Shape;247;p36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8" name="Google Shape;248;p36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- Waterfall">
  <p:cSld name="CUSTOM_6_2_1_1_1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37"/>
          <p:cNvSpPr txBox="1"/>
          <p:nvPr/>
        </p:nvSpPr>
        <p:spPr>
          <a:xfrm>
            <a:off x="1270675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One Good Thing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5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/>
          <p:nvPr/>
        </p:nvSpPr>
        <p:spPr>
          <a:xfrm>
            <a:off x="1050100" y="1332050"/>
            <a:ext cx="7204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reflect on today’s session.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Maybe you got a question answered, overcame a specific coding challenge, or learned how to do something completely new!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In the chat, share at least one good thing you’ve learned or experienced during the session today.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celebrate together!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575" y="3564500"/>
            <a:ext cx="654950" cy="6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Section Card">
  <p:cSld name="CUSTOM_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257" name="Google Shape;25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8"/>
          <p:cNvSpPr txBox="1"/>
          <p:nvPr>
            <p:ph type="title"/>
          </p:nvPr>
        </p:nvSpPr>
        <p:spPr>
          <a:xfrm>
            <a:off x="884825" y="2317200"/>
            <a:ext cx="3157800" cy="509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Mono"/>
              <a:buNone/>
              <a:defRPr sz="3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9" name="Google Shape;259;p38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- Main Idea">
  <p:cSld name="CUSTOM_5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9"/>
          <p:cNvPicPr preferRelativeResize="0"/>
          <p:nvPr/>
        </p:nvPicPr>
        <p:blipFill rotWithShape="1">
          <a:blip r:embed="rId2">
            <a:alphaModFix/>
          </a:blip>
          <a:srcRect b="0" l="0" r="0" t="12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25" y="474201"/>
            <a:ext cx="3657599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/>
          <p:nvPr/>
        </p:nvSpPr>
        <p:spPr>
          <a:xfrm>
            <a:off x="1071950" y="892850"/>
            <a:ext cx="5283900" cy="2820300"/>
          </a:xfrm>
          <a:prstGeom prst="roundRect">
            <a:avLst>
              <a:gd fmla="val 1666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9"/>
          <p:cNvSpPr txBox="1"/>
          <p:nvPr>
            <p:ph type="title"/>
          </p:nvPr>
        </p:nvSpPr>
        <p:spPr>
          <a:xfrm>
            <a:off x="1071950" y="892850"/>
            <a:ext cx="5283900" cy="2820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- Background Card">
  <p:cSld name="CUSTOM_5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0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- Glows &amp; Grows">
  <p:cSld name="CUSTOM_1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42"/>
          <p:cNvGrpSpPr/>
          <p:nvPr/>
        </p:nvGrpSpPr>
        <p:grpSpPr>
          <a:xfrm>
            <a:off x="6262100" y="-3850"/>
            <a:ext cx="2886900" cy="485125"/>
            <a:chOff x="6262100" y="-3850"/>
            <a:chExt cx="2886900" cy="485125"/>
          </a:xfrm>
        </p:grpSpPr>
        <p:pic>
          <p:nvPicPr>
            <p:cNvPr descr="1.png" id="270" name="Google Shape;270;p42"/>
            <p:cNvPicPr preferRelativeResize="0"/>
            <p:nvPr/>
          </p:nvPicPr>
          <p:blipFill rotWithShape="1">
            <a:blip r:embed="rId2">
              <a:alphaModFix/>
            </a:blip>
            <a:srcRect b="88506" l="21895" r="16532" t="0"/>
            <a:stretch/>
          </p:blipFill>
          <p:spPr>
            <a:xfrm rot="10800000">
              <a:off x="6539872" y="1"/>
              <a:ext cx="2609128" cy="48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271" name="Google Shape;271;p42"/>
            <p:cNvPicPr preferRelativeResize="0"/>
            <p:nvPr/>
          </p:nvPicPr>
          <p:blipFill rotWithShape="1">
            <a:blip r:embed="rId3">
              <a:alphaModFix/>
            </a:blip>
            <a:srcRect b="54291" l="0" r="0" t="36404"/>
            <a:stretch/>
          </p:blipFill>
          <p:spPr>
            <a:xfrm>
              <a:off x="6262100" y="-3850"/>
              <a:ext cx="1898600" cy="17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1.png" id="272" name="Google Shape;272;p42"/>
          <p:cNvPicPr preferRelativeResize="0"/>
          <p:nvPr/>
        </p:nvPicPr>
        <p:blipFill rotWithShape="1">
          <a:blip r:embed="rId2">
            <a:alphaModFix/>
          </a:blip>
          <a:srcRect b="0" l="29745" r="0" t="86858"/>
          <a:stretch/>
        </p:blipFill>
        <p:spPr>
          <a:xfrm rot="-5400000">
            <a:off x="-1232301" y="3379801"/>
            <a:ext cx="2977026" cy="550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2067125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42"/>
          <p:cNvSpPr txBox="1"/>
          <p:nvPr/>
        </p:nvSpPr>
        <p:spPr>
          <a:xfrm>
            <a:off x="1034475" y="1532576"/>
            <a:ext cx="3269400" cy="29769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Glows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7" name="Google Shape;277;p42"/>
          <p:cNvSpPr txBox="1"/>
          <p:nvPr/>
        </p:nvSpPr>
        <p:spPr>
          <a:xfrm>
            <a:off x="4840125" y="1532578"/>
            <a:ext cx="3269400" cy="29769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Grows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1525" y="1080163"/>
            <a:ext cx="655300" cy="6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175" y="1080162"/>
            <a:ext cx="655300" cy="6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2"/>
          <p:cNvSpPr txBox="1"/>
          <p:nvPr/>
        </p:nvSpPr>
        <p:spPr>
          <a:xfrm>
            <a:off x="452400" y="481263"/>
            <a:ext cx="823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pace Mono"/>
                <a:ea typeface="Space Mono"/>
                <a:cs typeface="Space Mono"/>
                <a:sym typeface="Space Mono"/>
              </a:rPr>
              <a:t>Your Feedback</a:t>
            </a:r>
            <a:endParaRPr b="1" sz="240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81" name="Google Shape;281;p42"/>
          <p:cNvSpPr txBox="1"/>
          <p:nvPr>
            <p:ph idx="1" type="subTitle"/>
          </p:nvPr>
        </p:nvSpPr>
        <p:spPr>
          <a:xfrm>
            <a:off x="118252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2" name="Google Shape;282;p42"/>
          <p:cNvSpPr txBox="1"/>
          <p:nvPr>
            <p:ph idx="2" type="subTitle"/>
          </p:nvPr>
        </p:nvSpPr>
        <p:spPr>
          <a:xfrm>
            <a:off x="499117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Blank">
  <p:cSld name="TITLE_AND_BODY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Frame">
  <p:cSld name="TITLE_AND_BODY_1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5"/>
          <p:cNvPicPr preferRelativeResize="0"/>
          <p:nvPr/>
        </p:nvPicPr>
        <p:blipFill rotWithShape="1">
          <a:blip r:embed="rId3">
            <a:alphaModFix/>
          </a:blip>
          <a:srcRect b="19849" l="3048" r="3719" t="15219"/>
          <a:stretch/>
        </p:blipFill>
        <p:spPr>
          <a:xfrm>
            <a:off x="7152175" y="4819704"/>
            <a:ext cx="1541199" cy="25388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45"/>
          <p:cNvSpPr/>
          <p:nvPr/>
        </p:nvSpPr>
        <p:spPr>
          <a:xfrm>
            <a:off x="352350" y="390450"/>
            <a:ext cx="8439300" cy="436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itle Card">
  <p:cSld name="CUSTOM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295" name="Google Shape;29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65" y="1310001"/>
            <a:ext cx="1717224" cy="17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6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99" name="Google Shape;299;p46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00" name="Google Shape;300;p46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Agenda">
  <p:cSld name="CUSTOM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/>
        </p:nvSpPr>
        <p:spPr>
          <a:xfrm>
            <a:off x="1147575" y="344400"/>
            <a:ext cx="76446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How are we going to get there?</a:t>
            </a:r>
            <a:endParaRPr b="1" sz="24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303" name="Google Shape;303;p47"/>
          <p:cNvGrpSpPr/>
          <p:nvPr/>
        </p:nvGrpSpPr>
        <p:grpSpPr>
          <a:xfrm rot="5400000">
            <a:off x="5719749" y="1629787"/>
            <a:ext cx="4964577" cy="1883925"/>
            <a:chOff x="4152224" y="1218499"/>
            <a:chExt cx="4964577" cy="1883925"/>
          </a:xfrm>
        </p:grpSpPr>
        <p:pic>
          <p:nvPicPr>
            <p:cNvPr id="304" name="Google Shape;304;p47"/>
            <p:cNvPicPr preferRelativeResize="0"/>
            <p:nvPr/>
          </p:nvPicPr>
          <p:blipFill rotWithShape="1">
            <a:blip r:embed="rId2">
              <a:alphaModFix/>
            </a:blip>
            <a:srcRect b="11994" l="14887" r="61868" t="21294"/>
            <a:stretch/>
          </p:blipFill>
          <p:spPr>
            <a:xfrm rot="-5400011">
              <a:off x="5710924" y="-340197"/>
              <a:ext cx="1668224" cy="478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47"/>
            <p:cNvPicPr preferRelativeResize="0"/>
            <p:nvPr/>
          </p:nvPicPr>
          <p:blipFill rotWithShape="1">
            <a:blip r:embed="rId3">
              <a:alphaModFix/>
            </a:blip>
            <a:srcRect b="34798" l="0" r="33244" t="0"/>
            <a:stretch/>
          </p:blipFill>
          <p:spPr>
            <a:xfrm rot="-5400000">
              <a:off x="7253138" y="1238761"/>
              <a:ext cx="1883925" cy="1843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6" name="Google Shape;30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75" y="420262"/>
            <a:ext cx="505275" cy="5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ext">
  <p:cSld name="CUSTOM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8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1" name="Google Shape;311;p48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13" name="Google Shape;313;p48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14" name="Google Shape;31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6" name="Google Shape;316;p48"/>
          <p:cNvPicPr preferRelativeResize="0"/>
          <p:nvPr/>
        </p:nvPicPr>
        <p:blipFill rotWithShape="1">
          <a:blip r:embed="rId5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7" name="Google Shape;317;p48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Only">
  <p:cSld name="CUSTOM_1_1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9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0" name="Google Shape;320;p49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 rotWithShape="1">
          <a:blip r:embed="rId4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2" name="Google Shape;322;p49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9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Android">
  <p:cSld name="CUSTOM_3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0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grpSp>
        <p:nvGrpSpPr>
          <p:cNvPr id="329" name="Google Shape;329;p50"/>
          <p:cNvGrpSpPr/>
          <p:nvPr/>
        </p:nvGrpSpPr>
        <p:grpSpPr>
          <a:xfrm>
            <a:off x="5709066" y="201260"/>
            <a:ext cx="2296623" cy="4424889"/>
            <a:chOff x="5598780" y="137712"/>
            <a:chExt cx="2577001" cy="4664652"/>
          </a:xfrm>
        </p:grpSpPr>
        <p:pic>
          <p:nvPicPr>
            <p:cNvPr id="330" name="Google Shape;330;p50"/>
            <p:cNvPicPr preferRelativeResize="0"/>
            <p:nvPr/>
          </p:nvPicPr>
          <p:blipFill rotWithShape="1">
            <a:blip r:embed="rId3">
              <a:alphaModFix/>
            </a:blip>
            <a:srcRect b="1604" l="0" r="0" t="1768"/>
            <a:stretch/>
          </p:blipFill>
          <p:spPr>
            <a:xfrm>
              <a:off x="5598780" y="137712"/>
              <a:ext cx="2577001" cy="466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50"/>
            <p:cNvSpPr/>
            <p:nvPr/>
          </p:nvSpPr>
          <p:spPr>
            <a:xfrm>
              <a:off x="5789881" y="461652"/>
              <a:ext cx="2204100" cy="391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50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33" name="Google Shape;3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50"/>
          <p:cNvSpPr/>
          <p:nvPr/>
        </p:nvSpPr>
        <p:spPr>
          <a:xfrm>
            <a:off x="6555438" y="4318850"/>
            <a:ext cx="603900" cy="222000"/>
          </a:xfrm>
          <a:prstGeom prst="rect">
            <a:avLst/>
          </a:prstGeom>
          <a:solidFill>
            <a:srgbClr val="15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iPhone">
  <p:cSld name="CUSTOM_3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1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39" name="Google Shape;339;p51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40" name="Google Shape;3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51"/>
          <p:cNvSpPr/>
          <p:nvPr/>
        </p:nvSpPr>
        <p:spPr>
          <a:xfrm>
            <a:off x="5879375" y="347075"/>
            <a:ext cx="1956000" cy="4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51"/>
          <p:cNvPicPr preferRelativeResize="0"/>
          <p:nvPr/>
        </p:nvPicPr>
        <p:blipFill rotWithShape="1">
          <a:blip r:embed="rId4">
            <a:alphaModFix/>
          </a:blip>
          <a:srcRect b="3081" l="0" r="0" t="0"/>
          <a:stretch/>
        </p:blipFill>
        <p:spPr>
          <a:xfrm>
            <a:off x="5349374" y="226759"/>
            <a:ext cx="3016012" cy="437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Website">
  <p:cSld name="CUSTOM_3_2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2"/>
          <p:cNvPicPr preferRelativeResize="0"/>
          <p:nvPr/>
        </p:nvPicPr>
        <p:blipFill rotWithShape="1">
          <a:blip r:embed="rId2">
            <a:alphaModFix/>
          </a:blip>
          <a:srcRect b="30853" l="0" r="22540" t="0"/>
          <a:stretch/>
        </p:blipFill>
        <p:spPr>
          <a:xfrm>
            <a:off x="5860600" y="2508800"/>
            <a:ext cx="3283400" cy="26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2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47" name="Google Shape;347;p52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48" name="Google Shape;3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0" name="Google Shape;350;p52"/>
          <p:cNvGrpSpPr/>
          <p:nvPr/>
        </p:nvGrpSpPr>
        <p:grpSpPr>
          <a:xfrm>
            <a:off x="4344100" y="398125"/>
            <a:ext cx="4546500" cy="4222800"/>
            <a:chOff x="4344100" y="398125"/>
            <a:chExt cx="4546500" cy="4222800"/>
          </a:xfrm>
        </p:grpSpPr>
        <p:sp>
          <p:nvSpPr>
            <p:cNvPr id="351" name="Google Shape;351;p52"/>
            <p:cNvSpPr/>
            <p:nvPr/>
          </p:nvSpPr>
          <p:spPr>
            <a:xfrm>
              <a:off x="4344100" y="398125"/>
              <a:ext cx="4546500" cy="4222800"/>
            </a:xfrm>
            <a:prstGeom prst="roundRect">
              <a:avLst>
                <a:gd fmla="val 322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" name="Google Shape;352;p52"/>
            <p:cNvGrpSpPr/>
            <p:nvPr/>
          </p:nvGrpSpPr>
          <p:grpSpPr>
            <a:xfrm>
              <a:off x="4445450" y="524200"/>
              <a:ext cx="399495" cy="101100"/>
              <a:chOff x="4445450" y="524200"/>
              <a:chExt cx="399495" cy="101100"/>
            </a:xfrm>
          </p:grpSpPr>
          <p:sp>
            <p:nvSpPr>
              <p:cNvPr id="353" name="Google Shape;353;p52"/>
              <p:cNvSpPr/>
              <p:nvPr/>
            </p:nvSpPr>
            <p:spPr>
              <a:xfrm>
                <a:off x="4445450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52"/>
              <p:cNvSpPr/>
              <p:nvPr/>
            </p:nvSpPr>
            <p:spPr>
              <a:xfrm>
                <a:off x="4594797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52"/>
              <p:cNvSpPr/>
              <p:nvPr/>
            </p:nvSpPr>
            <p:spPr>
              <a:xfrm>
                <a:off x="4744145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6" name="Google Shape;356;p52"/>
            <p:cNvSpPr/>
            <p:nvPr/>
          </p:nvSpPr>
          <p:spPr>
            <a:xfrm>
              <a:off x="4910625" y="448450"/>
              <a:ext cx="3835500" cy="252600"/>
            </a:xfrm>
            <a:prstGeom prst="roundRect">
              <a:avLst>
                <a:gd fmla="val 3409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Phone Placeholder">
  <p:cSld name="CUSTOM_3_1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3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60" name="Google Shape;360;p53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61" name="Google Shape;3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Code Block">
  <p:cSld name="CUSTOM_7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4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4"/>
          <p:cNvSpPr/>
          <p:nvPr/>
        </p:nvSpPr>
        <p:spPr>
          <a:xfrm>
            <a:off x="4385200" y="481275"/>
            <a:ext cx="4308300" cy="41397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4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7" name="Google Shape;3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54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70" name="Google Shape;370;p54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1" name="Google Shape;371;p54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Icebreaker">
  <p:cSld name="CUSTOM_7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5"/>
          <p:cNvPicPr preferRelativeResize="0"/>
          <p:nvPr/>
        </p:nvPicPr>
        <p:blipFill rotWithShape="1">
          <a:blip r:embed="rId3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76" name="Google Shape;37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55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Icebreaker</a:t>
            </a:r>
            <a:endParaRPr/>
          </a:p>
        </p:txBody>
      </p:sp>
      <p:sp>
        <p:nvSpPr>
          <p:cNvPr id="379" name="Google Shape;379;p55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0" name="Google Shape;380;p55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81" name="Google Shape;381;p55"/>
          <p:cNvPicPr preferRelativeResize="0"/>
          <p:nvPr/>
        </p:nvPicPr>
        <p:blipFill rotWithShape="1">
          <a:blip r:embed="rId5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Discussion Prompt">
  <p:cSld name="CUSTOM_6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6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6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6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86" name="Google Shape;38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6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/>
          </a:p>
        </p:txBody>
      </p:sp>
      <p:sp>
        <p:nvSpPr>
          <p:cNvPr id="390" name="Google Shape;390;p56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- Reflection Prompt">
  <p:cSld name="CUSTOM_6_2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7"/>
          <p:cNvPicPr preferRelativeResize="0"/>
          <p:nvPr/>
        </p:nvPicPr>
        <p:blipFill rotWithShape="1">
          <a:blip r:embed="rId2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7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7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96" name="Google Shape;39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57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Reflection</a:t>
            </a:r>
            <a:endParaRPr/>
          </a:p>
        </p:txBody>
      </p:sp>
      <p:sp>
        <p:nvSpPr>
          <p:cNvPr id="399" name="Google Shape;399;p57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0" name="Google Shape;400;p57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- Try It">
  <p:cSld name="CUSTOM_6_2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8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8"/>
          <p:cNvPicPr preferRelativeResize="0"/>
          <p:nvPr/>
        </p:nvPicPr>
        <p:blipFill rotWithShape="1">
          <a:blip r:embed="rId3">
            <a:alphaModFix/>
          </a:blip>
          <a:srcRect b="45415" l="60224" r="12699" t="43298"/>
          <a:stretch/>
        </p:blipFill>
        <p:spPr>
          <a:xfrm>
            <a:off x="0" y="4131025"/>
            <a:ext cx="2061576" cy="10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8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06" name="Google Shape;40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58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Try It!</a:t>
            </a:r>
            <a:endParaRPr/>
          </a:p>
        </p:txBody>
      </p:sp>
      <p:sp>
        <p:nvSpPr>
          <p:cNvPr id="409" name="Google Shape;409;p58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0" name="Google Shape;410;p58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Breakout Rooms">
  <p:cSld name="CUSTOM_6_2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9"/>
          <p:cNvPicPr preferRelativeResize="0"/>
          <p:nvPr/>
        </p:nvPicPr>
        <p:blipFill rotWithShape="1">
          <a:blip r:embed="rId2">
            <a:alphaModFix/>
          </a:blip>
          <a:srcRect b="0" l="25912" r="44506" t="78389"/>
          <a:stretch/>
        </p:blipFill>
        <p:spPr>
          <a:xfrm rot="10800000">
            <a:off x="1" y="4032002"/>
            <a:ext cx="1547899" cy="11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9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9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16" name="Google Shape;41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59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Breakout Rooms</a:t>
            </a:r>
            <a:endParaRPr/>
          </a:p>
        </p:txBody>
      </p:sp>
      <p:sp>
        <p:nvSpPr>
          <p:cNvPr id="419" name="Google Shape;419;p59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0" name="Google Shape;420;p59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- CFU">
  <p:cSld name="CUSTOM_6_2_1_1_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60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5400000">
            <a:off x="556661" y="3399336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0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26" name="Google Shape;42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60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Understanding</a:t>
            </a:r>
            <a:endParaRPr/>
          </a:p>
        </p:txBody>
      </p:sp>
      <p:sp>
        <p:nvSpPr>
          <p:cNvPr id="429" name="Google Shape;429;p60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0" name="Google Shape;430;p60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- CFU w/ Code">
  <p:cSld name="CUSTOM_6_2_1_1_1_3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1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-5400000">
            <a:off x="7383499" y="-567539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1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 rot="10800000">
            <a:off x="7020095" y="11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1"/>
          <p:cNvSpPr txBox="1"/>
          <p:nvPr>
            <p:ph idx="1" type="body"/>
          </p:nvPr>
        </p:nvSpPr>
        <p:spPr>
          <a:xfrm>
            <a:off x="452400" y="1344125"/>
            <a:ext cx="3474000" cy="29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35" name="Google Shape;43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61"/>
          <p:cNvSpPr/>
          <p:nvPr/>
        </p:nvSpPr>
        <p:spPr>
          <a:xfrm>
            <a:off x="4118450" y="266700"/>
            <a:ext cx="4722300" cy="44595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1"/>
          <p:cNvSpPr txBox="1"/>
          <p:nvPr>
            <p:ph idx="2" type="subTitle"/>
          </p:nvPr>
        </p:nvSpPr>
        <p:spPr>
          <a:xfrm>
            <a:off x="4256529" y="378199"/>
            <a:ext cx="4472100" cy="4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439" name="Google Shape;439;p61"/>
          <p:cNvSpPr txBox="1"/>
          <p:nvPr>
            <p:ph idx="3" type="subTitle"/>
          </p:nvPr>
        </p:nvSpPr>
        <p:spPr>
          <a:xfrm>
            <a:off x="153900" y="4514325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40" name="Google Shape;44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1"/>
          <p:cNvSpPr txBox="1"/>
          <p:nvPr/>
        </p:nvSpPr>
        <p:spPr>
          <a:xfrm>
            <a:off x="1147375" y="322700"/>
            <a:ext cx="26532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Understanding</a:t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- Instructor Demo">
  <p:cSld name="CUSTOM_6_2_1_1_1_2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62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2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2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47" name="Google Shape;44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" name="Google Shape;449;p62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Instructor Demo</a:t>
            </a:r>
            <a:endParaRPr/>
          </a:p>
        </p:txBody>
      </p:sp>
      <p:sp>
        <p:nvSpPr>
          <p:cNvPr id="450" name="Google Shape;450;p62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1" name="Google Shape;451;p62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- Exit Ticket">
  <p:cSld name="CUSTOM_6_2_1_1_1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63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3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3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57" name="Google Shape;45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63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Exit Ticket</a:t>
            </a:r>
            <a:endParaRPr/>
          </a:p>
        </p:txBody>
      </p:sp>
      <p:sp>
        <p:nvSpPr>
          <p:cNvPr id="460" name="Google Shape;460;p63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63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- Waterfall">
  <p:cSld name="CUSTOM_6_2_1_1_1_1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5" name="Google Shape;465;p64"/>
          <p:cNvSpPr txBox="1"/>
          <p:nvPr/>
        </p:nvSpPr>
        <p:spPr>
          <a:xfrm>
            <a:off x="1270675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One Good Thing</a:t>
            </a:r>
            <a:endParaRPr/>
          </a:p>
        </p:txBody>
      </p:sp>
      <p:pic>
        <p:nvPicPr>
          <p:cNvPr id="466" name="Google Shape;46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5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4"/>
          <p:cNvSpPr txBox="1"/>
          <p:nvPr/>
        </p:nvSpPr>
        <p:spPr>
          <a:xfrm>
            <a:off x="1050100" y="1332050"/>
            <a:ext cx="7204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reflect on today’s session.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Maybe you got a question answered, overcame a specific coding challenge, or learned how to do something completely new!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In the chat, share at least one good thing you’ve learned or experienced during the session today.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celebrate together!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8" name="Google Shape;46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575" y="3564500"/>
            <a:ext cx="654950" cy="6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Section Card">
  <p:cSld name="CUSTOM_2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470" name="Google Shape;47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5"/>
          <p:cNvSpPr txBox="1"/>
          <p:nvPr>
            <p:ph type="title"/>
          </p:nvPr>
        </p:nvSpPr>
        <p:spPr>
          <a:xfrm>
            <a:off x="884825" y="2317200"/>
            <a:ext cx="3157800" cy="509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Mono"/>
              <a:buNone/>
              <a:defRPr sz="3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2" name="Google Shape;472;p65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- Main Idea">
  <p:cSld name="CUSTOM_5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66"/>
          <p:cNvPicPr preferRelativeResize="0"/>
          <p:nvPr/>
        </p:nvPicPr>
        <p:blipFill rotWithShape="1">
          <a:blip r:embed="rId2">
            <a:alphaModFix/>
          </a:blip>
          <a:srcRect b="0" l="0" r="0" t="12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25" y="474201"/>
            <a:ext cx="3657599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6"/>
          <p:cNvSpPr/>
          <p:nvPr/>
        </p:nvSpPr>
        <p:spPr>
          <a:xfrm>
            <a:off x="1071950" y="892850"/>
            <a:ext cx="5283900" cy="2820300"/>
          </a:xfrm>
          <a:prstGeom prst="roundRect">
            <a:avLst>
              <a:gd fmla="val 1666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6"/>
          <p:cNvSpPr txBox="1"/>
          <p:nvPr>
            <p:ph type="title"/>
          </p:nvPr>
        </p:nvSpPr>
        <p:spPr>
          <a:xfrm>
            <a:off x="1071950" y="892850"/>
            <a:ext cx="5283900" cy="2820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- Background Card">
  <p:cSld name="CUSTOM_5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67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- Glows &amp; Grows">
  <p:cSld name="CUSTOM_1_1_1_2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69"/>
          <p:cNvGrpSpPr/>
          <p:nvPr/>
        </p:nvGrpSpPr>
        <p:grpSpPr>
          <a:xfrm>
            <a:off x="6262100" y="-3850"/>
            <a:ext cx="2886900" cy="485125"/>
            <a:chOff x="6262100" y="-3850"/>
            <a:chExt cx="2886900" cy="485125"/>
          </a:xfrm>
        </p:grpSpPr>
        <p:pic>
          <p:nvPicPr>
            <p:cNvPr descr="1.png" id="483" name="Google Shape;483;p69"/>
            <p:cNvPicPr preferRelativeResize="0"/>
            <p:nvPr/>
          </p:nvPicPr>
          <p:blipFill rotWithShape="1">
            <a:blip r:embed="rId2">
              <a:alphaModFix/>
            </a:blip>
            <a:srcRect b="88506" l="21895" r="16532" t="0"/>
            <a:stretch/>
          </p:blipFill>
          <p:spPr>
            <a:xfrm rot="10800000">
              <a:off x="6539872" y="1"/>
              <a:ext cx="2609128" cy="48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484" name="Google Shape;484;p69"/>
            <p:cNvPicPr preferRelativeResize="0"/>
            <p:nvPr/>
          </p:nvPicPr>
          <p:blipFill rotWithShape="1">
            <a:blip r:embed="rId3">
              <a:alphaModFix/>
            </a:blip>
            <a:srcRect b="54291" l="0" r="0" t="36404"/>
            <a:stretch/>
          </p:blipFill>
          <p:spPr>
            <a:xfrm>
              <a:off x="6262100" y="-3850"/>
              <a:ext cx="1898600" cy="17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1.png" id="485" name="Google Shape;485;p69"/>
          <p:cNvPicPr preferRelativeResize="0"/>
          <p:nvPr/>
        </p:nvPicPr>
        <p:blipFill rotWithShape="1">
          <a:blip r:embed="rId2">
            <a:alphaModFix/>
          </a:blip>
          <a:srcRect b="0" l="29745" r="0" t="86858"/>
          <a:stretch/>
        </p:blipFill>
        <p:spPr>
          <a:xfrm rot="-5400000">
            <a:off x="-1232301" y="3379801"/>
            <a:ext cx="2977026" cy="550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86" name="Google Shape;486;p69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2067125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69"/>
          <p:cNvSpPr txBox="1"/>
          <p:nvPr/>
        </p:nvSpPr>
        <p:spPr>
          <a:xfrm>
            <a:off x="1034475" y="1532576"/>
            <a:ext cx="3269400" cy="29769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Glows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0" name="Google Shape;490;p69"/>
          <p:cNvSpPr txBox="1"/>
          <p:nvPr/>
        </p:nvSpPr>
        <p:spPr>
          <a:xfrm>
            <a:off x="4840125" y="1532578"/>
            <a:ext cx="3269400" cy="29769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Grows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1" name="Google Shape;49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1525" y="1080163"/>
            <a:ext cx="655300" cy="6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175" y="1080162"/>
            <a:ext cx="655300" cy="6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9"/>
          <p:cNvSpPr txBox="1"/>
          <p:nvPr/>
        </p:nvSpPr>
        <p:spPr>
          <a:xfrm>
            <a:off x="452400" y="481263"/>
            <a:ext cx="823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pace Mono"/>
                <a:ea typeface="Space Mono"/>
                <a:cs typeface="Space Mono"/>
                <a:sym typeface="Space Mono"/>
              </a:rPr>
              <a:t>Your Feedback</a:t>
            </a:r>
            <a:endParaRPr b="1" sz="240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94" name="Google Shape;494;p69"/>
          <p:cNvSpPr txBox="1"/>
          <p:nvPr>
            <p:ph idx="1" type="subTitle"/>
          </p:nvPr>
        </p:nvSpPr>
        <p:spPr>
          <a:xfrm>
            <a:off x="118252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95" name="Google Shape;495;p69"/>
          <p:cNvSpPr txBox="1"/>
          <p:nvPr>
            <p:ph idx="2" type="subTitle"/>
          </p:nvPr>
        </p:nvSpPr>
        <p:spPr>
          <a:xfrm>
            <a:off x="499117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or Intro">
  <p:cSld name="CUSTOM_6_2_1_1_1_2_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70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0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7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70"/>
          <p:cNvSpPr txBox="1"/>
          <p:nvPr/>
        </p:nvSpPr>
        <p:spPr>
          <a:xfrm>
            <a:off x="565375" y="333100"/>
            <a:ext cx="5005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Meet the Instructor</a:t>
            </a:r>
            <a:endParaRPr sz="2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502" name="Google Shape;502;p70"/>
          <p:cNvSpPr/>
          <p:nvPr>
            <p:ph idx="2" type="pic"/>
          </p:nvPr>
        </p:nvSpPr>
        <p:spPr>
          <a:xfrm>
            <a:off x="592550" y="1010825"/>
            <a:ext cx="2579400" cy="2289000"/>
          </a:xfrm>
          <a:prstGeom prst="roundRect">
            <a:avLst>
              <a:gd fmla="val 7884" name="adj"/>
            </a:avLst>
          </a:prstGeom>
          <a:noFill/>
          <a:ln cap="flat" cmpd="sng" w="28575">
            <a:solidFill>
              <a:srgbClr val="00C38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Blank">
  <p:cSld name="TITLE_AND_BODY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7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Frame">
  <p:cSld name="TITLE_AND_BODY_1_1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3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3"/>
          <p:cNvPicPr preferRelativeResize="0"/>
          <p:nvPr/>
        </p:nvPicPr>
        <p:blipFill rotWithShape="1">
          <a:blip r:embed="rId3">
            <a:alphaModFix/>
          </a:blip>
          <a:srcRect b="19849" l="3048" r="3719" t="15219"/>
          <a:stretch/>
        </p:blipFill>
        <p:spPr>
          <a:xfrm>
            <a:off x="7152175" y="4819704"/>
            <a:ext cx="1541199" cy="253883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73"/>
          <p:cNvSpPr/>
          <p:nvPr/>
        </p:nvSpPr>
        <p:spPr>
          <a:xfrm>
            <a:off x="352350" y="390450"/>
            <a:ext cx="8439300" cy="436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itle Card">
  <p:cSld name="CUSTOM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515" name="Google Shape;51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65" y="1310001"/>
            <a:ext cx="1717224" cy="17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4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19" name="Google Shape;519;p74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20" name="Google Shape;520;p74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Agenda">
  <p:cSld name="CUSTOM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5"/>
          <p:cNvSpPr txBox="1"/>
          <p:nvPr/>
        </p:nvSpPr>
        <p:spPr>
          <a:xfrm>
            <a:off x="552800" y="344402"/>
            <a:ext cx="8239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Agenda</a:t>
            </a:r>
            <a:endParaRPr b="1" sz="3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523" name="Google Shape;523;p75"/>
          <p:cNvGrpSpPr/>
          <p:nvPr/>
        </p:nvGrpSpPr>
        <p:grpSpPr>
          <a:xfrm rot="5400000">
            <a:off x="5719749" y="1629787"/>
            <a:ext cx="4964577" cy="1883925"/>
            <a:chOff x="4152224" y="1218499"/>
            <a:chExt cx="4964577" cy="1883925"/>
          </a:xfrm>
        </p:grpSpPr>
        <p:pic>
          <p:nvPicPr>
            <p:cNvPr id="524" name="Google Shape;524;p75"/>
            <p:cNvPicPr preferRelativeResize="0"/>
            <p:nvPr/>
          </p:nvPicPr>
          <p:blipFill rotWithShape="1">
            <a:blip r:embed="rId2">
              <a:alphaModFix/>
            </a:blip>
            <a:srcRect b="11994" l="14887" r="61868" t="21294"/>
            <a:stretch/>
          </p:blipFill>
          <p:spPr>
            <a:xfrm rot="-5400011">
              <a:off x="5710924" y="-340197"/>
              <a:ext cx="1668224" cy="478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75"/>
            <p:cNvPicPr preferRelativeResize="0"/>
            <p:nvPr/>
          </p:nvPicPr>
          <p:blipFill rotWithShape="1">
            <a:blip r:embed="rId3">
              <a:alphaModFix/>
            </a:blip>
            <a:srcRect b="34798" l="0" r="33244" t="0"/>
            <a:stretch/>
          </p:blipFill>
          <p:spPr>
            <a:xfrm rot="-5400000">
              <a:off x="7253138" y="1238761"/>
              <a:ext cx="1883925" cy="1843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6" name="Google Shape;52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ext">
  <p:cSld name="CUSTOM_1_1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76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0" name="Google Shape;530;p76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32" name="Google Shape;532;p76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33" name="Google Shape;53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5" name="Google Shape;535;p76"/>
          <p:cNvPicPr preferRelativeResize="0"/>
          <p:nvPr/>
        </p:nvPicPr>
        <p:blipFill rotWithShape="1">
          <a:blip r:embed="rId5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6" name="Google Shape;536;p76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Only">
  <p:cSld name="CUSTOM_1_1_1_1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77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9" name="Google Shape;539;p77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77"/>
          <p:cNvPicPr preferRelativeResize="0"/>
          <p:nvPr/>
        </p:nvPicPr>
        <p:blipFill rotWithShape="1">
          <a:blip r:embed="rId4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41" name="Google Shape;541;p77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7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Android">
  <p:cSld name="CUSTOM_3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8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grpSp>
        <p:nvGrpSpPr>
          <p:cNvPr id="548" name="Google Shape;548;p78"/>
          <p:cNvGrpSpPr/>
          <p:nvPr/>
        </p:nvGrpSpPr>
        <p:grpSpPr>
          <a:xfrm>
            <a:off x="5709066" y="201260"/>
            <a:ext cx="2296623" cy="4424889"/>
            <a:chOff x="5598780" y="137712"/>
            <a:chExt cx="2577001" cy="4664652"/>
          </a:xfrm>
        </p:grpSpPr>
        <p:pic>
          <p:nvPicPr>
            <p:cNvPr id="549" name="Google Shape;549;p78"/>
            <p:cNvPicPr preferRelativeResize="0"/>
            <p:nvPr/>
          </p:nvPicPr>
          <p:blipFill rotWithShape="1">
            <a:blip r:embed="rId3">
              <a:alphaModFix/>
            </a:blip>
            <a:srcRect b="1604" l="0" r="0" t="1768"/>
            <a:stretch/>
          </p:blipFill>
          <p:spPr>
            <a:xfrm>
              <a:off x="5598780" y="137712"/>
              <a:ext cx="2577001" cy="466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0" name="Google Shape;550;p78"/>
            <p:cNvSpPr/>
            <p:nvPr/>
          </p:nvSpPr>
          <p:spPr>
            <a:xfrm>
              <a:off x="5789881" y="461652"/>
              <a:ext cx="2204100" cy="391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1" name="Google Shape;551;p78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52" name="Google Shape;55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" name="Google Shape;554;p78"/>
          <p:cNvSpPr/>
          <p:nvPr/>
        </p:nvSpPr>
        <p:spPr>
          <a:xfrm>
            <a:off x="6555438" y="4318850"/>
            <a:ext cx="603900" cy="222000"/>
          </a:xfrm>
          <a:prstGeom prst="rect">
            <a:avLst/>
          </a:prstGeom>
          <a:solidFill>
            <a:srgbClr val="15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iPhone">
  <p:cSld name="CUSTOM_3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79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58" name="Google Shape;558;p79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59" name="Google Shape;55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1" name="Google Shape;561;p79"/>
          <p:cNvSpPr/>
          <p:nvPr/>
        </p:nvSpPr>
        <p:spPr>
          <a:xfrm>
            <a:off x="5879375" y="347075"/>
            <a:ext cx="1956000" cy="4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79"/>
          <p:cNvPicPr preferRelativeResize="0"/>
          <p:nvPr/>
        </p:nvPicPr>
        <p:blipFill rotWithShape="1">
          <a:blip r:embed="rId4">
            <a:alphaModFix/>
          </a:blip>
          <a:srcRect b="3081" l="0" r="0" t="0"/>
          <a:stretch/>
        </p:blipFill>
        <p:spPr>
          <a:xfrm>
            <a:off x="5349374" y="226759"/>
            <a:ext cx="3016012" cy="437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Website">
  <p:cSld name="CUSTOM_3_2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80"/>
          <p:cNvPicPr preferRelativeResize="0"/>
          <p:nvPr/>
        </p:nvPicPr>
        <p:blipFill rotWithShape="1">
          <a:blip r:embed="rId2">
            <a:alphaModFix/>
          </a:blip>
          <a:srcRect b="30853" l="0" r="22540" t="0"/>
          <a:stretch/>
        </p:blipFill>
        <p:spPr>
          <a:xfrm>
            <a:off x="5860600" y="2508800"/>
            <a:ext cx="3283400" cy="26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80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66" name="Google Shape;566;p80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67" name="Google Shape;56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8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9" name="Google Shape;569;p80"/>
          <p:cNvGrpSpPr/>
          <p:nvPr/>
        </p:nvGrpSpPr>
        <p:grpSpPr>
          <a:xfrm>
            <a:off x="4344100" y="398125"/>
            <a:ext cx="4546500" cy="4222800"/>
            <a:chOff x="4344100" y="398125"/>
            <a:chExt cx="4546500" cy="4222800"/>
          </a:xfrm>
        </p:grpSpPr>
        <p:sp>
          <p:nvSpPr>
            <p:cNvPr id="570" name="Google Shape;570;p80"/>
            <p:cNvSpPr/>
            <p:nvPr/>
          </p:nvSpPr>
          <p:spPr>
            <a:xfrm>
              <a:off x="4344100" y="398125"/>
              <a:ext cx="4546500" cy="4222800"/>
            </a:xfrm>
            <a:prstGeom prst="roundRect">
              <a:avLst>
                <a:gd fmla="val 322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1" name="Google Shape;571;p80"/>
            <p:cNvGrpSpPr/>
            <p:nvPr/>
          </p:nvGrpSpPr>
          <p:grpSpPr>
            <a:xfrm>
              <a:off x="4445450" y="524200"/>
              <a:ext cx="399495" cy="101100"/>
              <a:chOff x="4445450" y="524200"/>
              <a:chExt cx="399495" cy="101100"/>
            </a:xfrm>
          </p:grpSpPr>
          <p:sp>
            <p:nvSpPr>
              <p:cNvPr id="572" name="Google Shape;572;p80"/>
              <p:cNvSpPr/>
              <p:nvPr/>
            </p:nvSpPr>
            <p:spPr>
              <a:xfrm>
                <a:off x="4445450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80"/>
              <p:cNvSpPr/>
              <p:nvPr/>
            </p:nvSpPr>
            <p:spPr>
              <a:xfrm>
                <a:off x="4594797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80"/>
              <p:cNvSpPr/>
              <p:nvPr/>
            </p:nvSpPr>
            <p:spPr>
              <a:xfrm>
                <a:off x="4744145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5" name="Google Shape;575;p80"/>
            <p:cNvSpPr/>
            <p:nvPr/>
          </p:nvSpPr>
          <p:spPr>
            <a:xfrm>
              <a:off x="4910625" y="448450"/>
              <a:ext cx="3835500" cy="252600"/>
            </a:xfrm>
            <a:prstGeom prst="roundRect">
              <a:avLst>
                <a:gd fmla="val 3409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Phone Placeholder">
  <p:cSld name="CUSTOM_3_1_1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81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79" name="Google Shape;579;p81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80" name="Google Shape;58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8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Code Block">
  <p:cSld name="CUSTOM_7_1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82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82"/>
          <p:cNvSpPr/>
          <p:nvPr/>
        </p:nvSpPr>
        <p:spPr>
          <a:xfrm>
            <a:off x="4385200" y="481275"/>
            <a:ext cx="4308300" cy="41397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82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6" name="Google Shape;58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8" name="Google Shape;588;p82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89" name="Google Shape;589;p82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0" name="Google Shape;590;p82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Icebreaker">
  <p:cSld name="CUSTOM_7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83"/>
          <p:cNvPicPr preferRelativeResize="0"/>
          <p:nvPr/>
        </p:nvPicPr>
        <p:blipFill rotWithShape="1">
          <a:blip r:embed="rId3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3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95" name="Google Shape;59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8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83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Icebreaker</a:t>
            </a:r>
            <a:endParaRPr/>
          </a:p>
        </p:txBody>
      </p:sp>
      <p:sp>
        <p:nvSpPr>
          <p:cNvPr id="598" name="Google Shape;598;p83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9" name="Google Shape;599;p83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00" name="Google Shape;600;p83"/>
          <p:cNvPicPr preferRelativeResize="0"/>
          <p:nvPr/>
        </p:nvPicPr>
        <p:blipFill rotWithShape="1">
          <a:blip r:embed="rId5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Discussion Prompt">
  <p:cSld name="CUSTOM_6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84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84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84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05" name="Google Shape;60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8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7" name="Google Shape;607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4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/>
          </a:p>
        </p:txBody>
      </p:sp>
      <p:sp>
        <p:nvSpPr>
          <p:cNvPr id="609" name="Google Shape;609;p84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- Reflection Prompt">
  <p:cSld name="CUSTOM_6_2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85"/>
          <p:cNvPicPr preferRelativeResize="0"/>
          <p:nvPr/>
        </p:nvPicPr>
        <p:blipFill rotWithShape="1">
          <a:blip r:embed="rId2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5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5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15" name="Google Shape;61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8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7" name="Google Shape;617;p85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Reflection</a:t>
            </a:r>
            <a:endParaRPr/>
          </a:p>
        </p:txBody>
      </p:sp>
      <p:sp>
        <p:nvSpPr>
          <p:cNvPr id="618" name="Google Shape;618;p85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9" name="Google Shape;619;p85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- Try It">
  <p:cSld name="CUSTOM_6_2_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86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6"/>
          <p:cNvPicPr preferRelativeResize="0"/>
          <p:nvPr/>
        </p:nvPicPr>
        <p:blipFill rotWithShape="1">
          <a:blip r:embed="rId3">
            <a:alphaModFix/>
          </a:blip>
          <a:srcRect b="45415" l="60224" r="12699" t="43298"/>
          <a:stretch/>
        </p:blipFill>
        <p:spPr>
          <a:xfrm>
            <a:off x="0" y="4131025"/>
            <a:ext cx="2061576" cy="10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6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25" name="Google Shape;62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8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7" name="Google Shape;627;p86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Try It!</a:t>
            </a:r>
            <a:endParaRPr/>
          </a:p>
        </p:txBody>
      </p:sp>
      <p:sp>
        <p:nvSpPr>
          <p:cNvPr id="628" name="Google Shape;628;p86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9" name="Google Shape;629;p86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Breakout Rooms">
  <p:cSld name="CUSTOM_6_2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87"/>
          <p:cNvPicPr preferRelativeResize="0"/>
          <p:nvPr/>
        </p:nvPicPr>
        <p:blipFill rotWithShape="1">
          <a:blip r:embed="rId2">
            <a:alphaModFix/>
          </a:blip>
          <a:srcRect b="0" l="25912" r="44506" t="78389"/>
          <a:stretch/>
        </p:blipFill>
        <p:spPr>
          <a:xfrm rot="10800000">
            <a:off x="1" y="4032002"/>
            <a:ext cx="1547899" cy="11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7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87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35" name="Google Shape;635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8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7" name="Google Shape;637;p87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Breakout Rooms</a:t>
            </a:r>
            <a:endParaRPr/>
          </a:p>
        </p:txBody>
      </p:sp>
      <p:sp>
        <p:nvSpPr>
          <p:cNvPr id="638" name="Google Shape;638;p87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9" name="Google Shape;639;p87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40" name="Google Shape;640;p87"/>
          <p:cNvSpPr/>
          <p:nvPr/>
        </p:nvSpPr>
        <p:spPr>
          <a:xfrm>
            <a:off x="7040775" y="1347600"/>
            <a:ext cx="1764000" cy="1755000"/>
          </a:xfrm>
          <a:prstGeom prst="roundRect">
            <a:avLst>
              <a:gd fmla="val 4613" name="adj"/>
            </a:avLst>
          </a:prstGeom>
          <a:solidFill>
            <a:srgbClr val="FFF6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Questions?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Post on Slack and tag: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1" name="Google Shape;641;p87"/>
          <p:cNvSpPr txBox="1"/>
          <p:nvPr>
            <p:ph idx="3" type="subTitle"/>
          </p:nvPr>
        </p:nvSpPr>
        <p:spPr>
          <a:xfrm>
            <a:off x="7040775" y="2436050"/>
            <a:ext cx="17640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- CFU">
  <p:cSld name="CUSTOM_6_2_1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88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5400000">
            <a:off x="556661" y="3399336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88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88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47" name="Google Shape;647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8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9" name="Google Shape;649;p88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Understanding</a:t>
            </a:r>
            <a:endParaRPr/>
          </a:p>
        </p:txBody>
      </p:sp>
      <p:sp>
        <p:nvSpPr>
          <p:cNvPr id="650" name="Google Shape;650;p88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1" name="Google Shape;651;p88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- CFU w/ Code">
  <p:cSld name="CUSTOM_6_2_1_1_1_3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89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-5400000">
            <a:off x="7383499" y="-567539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89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 rot="10800000">
            <a:off x="7020095" y="11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89"/>
          <p:cNvSpPr txBox="1"/>
          <p:nvPr>
            <p:ph idx="1" type="body"/>
          </p:nvPr>
        </p:nvSpPr>
        <p:spPr>
          <a:xfrm>
            <a:off x="452400" y="1344125"/>
            <a:ext cx="3474000" cy="29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56" name="Google Shape;65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8" name="Google Shape;658;p89"/>
          <p:cNvSpPr/>
          <p:nvPr/>
        </p:nvSpPr>
        <p:spPr>
          <a:xfrm>
            <a:off x="4118450" y="266700"/>
            <a:ext cx="4722300" cy="44595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89"/>
          <p:cNvSpPr txBox="1"/>
          <p:nvPr>
            <p:ph idx="2" type="subTitle"/>
          </p:nvPr>
        </p:nvSpPr>
        <p:spPr>
          <a:xfrm>
            <a:off x="4256529" y="378199"/>
            <a:ext cx="4472100" cy="4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660" name="Google Shape;660;p89"/>
          <p:cNvSpPr txBox="1"/>
          <p:nvPr>
            <p:ph idx="3" type="subTitle"/>
          </p:nvPr>
        </p:nvSpPr>
        <p:spPr>
          <a:xfrm>
            <a:off x="153900" y="4514325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61" name="Google Shape;661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9"/>
          <p:cNvSpPr txBox="1"/>
          <p:nvPr/>
        </p:nvSpPr>
        <p:spPr>
          <a:xfrm>
            <a:off x="1147375" y="322700"/>
            <a:ext cx="26532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Understanding</a:t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- Instructor Demo">
  <p:cSld name="CUSTOM_6_2_1_1_1_2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90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90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9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68" name="Google Shape;668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9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0" name="Google Shape;670;p90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Instructor Demo</a:t>
            </a:r>
            <a:endParaRPr/>
          </a:p>
        </p:txBody>
      </p:sp>
      <p:sp>
        <p:nvSpPr>
          <p:cNvPr id="671" name="Google Shape;671;p90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2" name="Google Shape;672;p90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- Exit Ticket">
  <p:cSld name="CUSTOM_6_2_1_1_1_1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91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1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91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78" name="Google Shape;678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9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91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Exit Ticket</a:t>
            </a:r>
            <a:endParaRPr/>
          </a:p>
        </p:txBody>
      </p:sp>
      <p:sp>
        <p:nvSpPr>
          <p:cNvPr id="681" name="Google Shape;681;p91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2" name="Google Shape;682;p91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- Waterfall">
  <p:cSld name="CUSTOM_6_2_1_1_1_1_1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9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6" name="Google Shape;686;p92"/>
          <p:cNvSpPr txBox="1"/>
          <p:nvPr/>
        </p:nvSpPr>
        <p:spPr>
          <a:xfrm>
            <a:off x="1270675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One Good Thing</a:t>
            </a:r>
            <a:endParaRPr/>
          </a:p>
        </p:txBody>
      </p:sp>
      <p:pic>
        <p:nvPicPr>
          <p:cNvPr id="687" name="Google Shape;68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5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92"/>
          <p:cNvSpPr txBox="1"/>
          <p:nvPr/>
        </p:nvSpPr>
        <p:spPr>
          <a:xfrm>
            <a:off x="1050100" y="1332050"/>
            <a:ext cx="7204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reflect on today’s session.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Maybe you got a question answered, overcame a specific coding challenge, or learned how to do something completely new!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In the chat, share at least one good thing you’ve learned or experienced during the session today.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celebrate together!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89" name="Google Shape;68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575" y="3564500"/>
            <a:ext cx="654950" cy="6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Section Card">
  <p:cSld name="CUSTOM_2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691" name="Google Shape;691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93"/>
          <p:cNvSpPr txBox="1"/>
          <p:nvPr>
            <p:ph type="title"/>
          </p:nvPr>
        </p:nvSpPr>
        <p:spPr>
          <a:xfrm>
            <a:off x="884825" y="2317200"/>
            <a:ext cx="3157800" cy="509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Mono"/>
              <a:buNone/>
              <a:defRPr sz="3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3" name="Google Shape;693;p93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- Main Idea">
  <p:cSld name="CUSTOM_5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94"/>
          <p:cNvPicPr preferRelativeResize="0"/>
          <p:nvPr/>
        </p:nvPicPr>
        <p:blipFill rotWithShape="1">
          <a:blip r:embed="rId2">
            <a:alphaModFix/>
          </a:blip>
          <a:srcRect b="0" l="0" r="0" t="12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25" y="474201"/>
            <a:ext cx="3657599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94"/>
          <p:cNvSpPr/>
          <p:nvPr/>
        </p:nvSpPr>
        <p:spPr>
          <a:xfrm>
            <a:off x="914400" y="1656900"/>
            <a:ext cx="7315200" cy="1829700"/>
          </a:xfrm>
          <a:prstGeom prst="roundRect">
            <a:avLst>
              <a:gd fmla="val 1666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94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- Background Card">
  <p:cSld name="CUSTOM_5_1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95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- Glows &amp; Grows">
  <p:cSld name="CUSTOM_1_1_1_2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97"/>
          <p:cNvGrpSpPr/>
          <p:nvPr/>
        </p:nvGrpSpPr>
        <p:grpSpPr>
          <a:xfrm>
            <a:off x="6262100" y="-3850"/>
            <a:ext cx="2886900" cy="485125"/>
            <a:chOff x="6262100" y="-3850"/>
            <a:chExt cx="2886900" cy="485125"/>
          </a:xfrm>
        </p:grpSpPr>
        <p:pic>
          <p:nvPicPr>
            <p:cNvPr descr="1.png" id="704" name="Google Shape;704;p97"/>
            <p:cNvPicPr preferRelativeResize="0"/>
            <p:nvPr/>
          </p:nvPicPr>
          <p:blipFill rotWithShape="1">
            <a:blip r:embed="rId2">
              <a:alphaModFix/>
            </a:blip>
            <a:srcRect b="88506" l="21895" r="16532" t="0"/>
            <a:stretch/>
          </p:blipFill>
          <p:spPr>
            <a:xfrm rot="10800000">
              <a:off x="6539872" y="1"/>
              <a:ext cx="2609128" cy="48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705" name="Google Shape;705;p97"/>
            <p:cNvPicPr preferRelativeResize="0"/>
            <p:nvPr/>
          </p:nvPicPr>
          <p:blipFill rotWithShape="1">
            <a:blip r:embed="rId3">
              <a:alphaModFix/>
            </a:blip>
            <a:srcRect b="54291" l="0" r="0" t="36404"/>
            <a:stretch/>
          </p:blipFill>
          <p:spPr>
            <a:xfrm>
              <a:off x="6262100" y="-3850"/>
              <a:ext cx="1898600" cy="17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1.png" id="706" name="Google Shape;706;p97"/>
          <p:cNvPicPr preferRelativeResize="0"/>
          <p:nvPr/>
        </p:nvPicPr>
        <p:blipFill rotWithShape="1">
          <a:blip r:embed="rId2">
            <a:alphaModFix/>
          </a:blip>
          <a:srcRect b="0" l="29745" r="0" t="86858"/>
          <a:stretch/>
        </p:blipFill>
        <p:spPr>
          <a:xfrm rot="-5400000">
            <a:off x="-1232301" y="3379801"/>
            <a:ext cx="2977026" cy="550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7" name="Google Shape;707;p97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2067125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9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0" name="Google Shape;710;p97"/>
          <p:cNvSpPr txBox="1"/>
          <p:nvPr/>
        </p:nvSpPr>
        <p:spPr>
          <a:xfrm>
            <a:off x="1034475" y="1532576"/>
            <a:ext cx="3269400" cy="29769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Glows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1" name="Google Shape;711;p97"/>
          <p:cNvSpPr txBox="1"/>
          <p:nvPr/>
        </p:nvSpPr>
        <p:spPr>
          <a:xfrm>
            <a:off x="4840125" y="1532578"/>
            <a:ext cx="3269400" cy="29769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Grows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2" name="Google Shape;712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1525" y="1080163"/>
            <a:ext cx="655300" cy="6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175" y="1080162"/>
            <a:ext cx="655300" cy="6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97"/>
          <p:cNvSpPr txBox="1"/>
          <p:nvPr/>
        </p:nvSpPr>
        <p:spPr>
          <a:xfrm>
            <a:off x="452400" y="481263"/>
            <a:ext cx="823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pace Mono"/>
                <a:ea typeface="Space Mono"/>
                <a:cs typeface="Space Mono"/>
                <a:sym typeface="Space Mono"/>
              </a:rPr>
              <a:t>Your Feedback</a:t>
            </a:r>
            <a:endParaRPr b="1" sz="240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715" name="Google Shape;715;p97"/>
          <p:cNvSpPr txBox="1"/>
          <p:nvPr>
            <p:ph idx="1" type="subTitle"/>
          </p:nvPr>
        </p:nvSpPr>
        <p:spPr>
          <a:xfrm>
            <a:off x="118252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16" name="Google Shape;716;p97"/>
          <p:cNvSpPr txBox="1"/>
          <p:nvPr>
            <p:ph idx="2" type="subTitle"/>
          </p:nvPr>
        </p:nvSpPr>
        <p:spPr>
          <a:xfrm>
            <a:off x="499117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Breakout Rooms 1">
  <p:cSld name="CUSTOM_6_2_1_1_2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98"/>
          <p:cNvPicPr preferRelativeResize="0"/>
          <p:nvPr/>
        </p:nvPicPr>
        <p:blipFill rotWithShape="1">
          <a:blip r:embed="rId2">
            <a:alphaModFix/>
          </a:blip>
          <a:srcRect b="0" l="25912" r="44506" t="78389"/>
          <a:stretch/>
        </p:blipFill>
        <p:spPr>
          <a:xfrm rot="10800000">
            <a:off x="1" y="4032002"/>
            <a:ext cx="1547899" cy="11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98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98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22" name="Google Shape;722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9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4" name="Google Shape;724;p98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Breakout Rooms</a:t>
            </a:r>
            <a:endParaRPr/>
          </a:p>
        </p:txBody>
      </p:sp>
      <p:sp>
        <p:nvSpPr>
          <p:cNvPr id="725" name="Google Shape;725;p98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6" name="Google Shape;726;p98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Blank">
  <p:cSld name="TITLE_AND_BODY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0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Frame">
  <p:cSld name="TITLE_AND_BODY_1_1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101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101"/>
          <p:cNvPicPr preferRelativeResize="0"/>
          <p:nvPr/>
        </p:nvPicPr>
        <p:blipFill rotWithShape="1">
          <a:blip r:embed="rId3">
            <a:alphaModFix/>
          </a:blip>
          <a:srcRect b="19849" l="3048" r="3719" t="15219"/>
          <a:stretch/>
        </p:blipFill>
        <p:spPr>
          <a:xfrm>
            <a:off x="7152175" y="4819704"/>
            <a:ext cx="1541199" cy="253883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10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7" name="Google Shape;737;p101"/>
          <p:cNvSpPr/>
          <p:nvPr/>
        </p:nvSpPr>
        <p:spPr>
          <a:xfrm>
            <a:off x="352350" y="390450"/>
            <a:ext cx="8439300" cy="436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itle Card">
  <p:cSld name="CUSTOM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739" name="Google Shape;739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65" y="1310001"/>
            <a:ext cx="1717224" cy="17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02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43" name="Google Shape;743;p102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44" name="Google Shape;744;p102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Agenda">
  <p:cSld name="CUSTOM_1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3"/>
          <p:cNvSpPr txBox="1"/>
          <p:nvPr/>
        </p:nvSpPr>
        <p:spPr>
          <a:xfrm>
            <a:off x="552800" y="344402"/>
            <a:ext cx="8239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Agenda</a:t>
            </a:r>
            <a:endParaRPr b="1" sz="3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747" name="Google Shape;747;p103"/>
          <p:cNvGrpSpPr/>
          <p:nvPr/>
        </p:nvGrpSpPr>
        <p:grpSpPr>
          <a:xfrm rot="5400000">
            <a:off x="5719749" y="1629787"/>
            <a:ext cx="4964577" cy="1883925"/>
            <a:chOff x="4152224" y="1218499"/>
            <a:chExt cx="4964577" cy="1883925"/>
          </a:xfrm>
        </p:grpSpPr>
        <p:pic>
          <p:nvPicPr>
            <p:cNvPr id="748" name="Google Shape;748;p103"/>
            <p:cNvPicPr preferRelativeResize="0"/>
            <p:nvPr/>
          </p:nvPicPr>
          <p:blipFill rotWithShape="1">
            <a:blip r:embed="rId2">
              <a:alphaModFix/>
            </a:blip>
            <a:srcRect b="11994" l="14887" r="61868" t="21294"/>
            <a:stretch/>
          </p:blipFill>
          <p:spPr>
            <a:xfrm rot="-5400011">
              <a:off x="5710924" y="-340197"/>
              <a:ext cx="1668224" cy="478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103"/>
            <p:cNvPicPr preferRelativeResize="0"/>
            <p:nvPr/>
          </p:nvPicPr>
          <p:blipFill rotWithShape="1">
            <a:blip r:embed="rId3">
              <a:alphaModFix/>
            </a:blip>
            <a:srcRect b="34798" l="0" r="33244" t="0"/>
            <a:stretch/>
          </p:blipFill>
          <p:spPr>
            <a:xfrm rot="-5400000">
              <a:off x="7253138" y="1238761"/>
              <a:ext cx="1883925" cy="1843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0" name="Google Shape;75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10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ext">
  <p:cSld name="CUSTOM_1_1_1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04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54" name="Google Shape;754;p104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04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56" name="Google Shape;756;p104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57" name="Google Shape;75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0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9" name="Google Shape;759;p104"/>
          <p:cNvPicPr preferRelativeResize="0"/>
          <p:nvPr/>
        </p:nvPicPr>
        <p:blipFill rotWithShape="1">
          <a:blip r:embed="rId5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60" name="Google Shape;760;p104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40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65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58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2.xml"/><Relationship Id="rId28" Type="http://schemas.openxmlformats.org/officeDocument/2006/relationships/theme" Target="../theme/theme6.xml"/><Relationship Id="rId27" Type="http://schemas.openxmlformats.org/officeDocument/2006/relationships/slideLayout" Target="../slideLayouts/slideLayout94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5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theme" Target="../theme/theme5.xml"/><Relationship Id="rId20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15.xml"/><Relationship Id="rId24" Type="http://schemas.openxmlformats.org/officeDocument/2006/relationships/slideLayout" Target="../slideLayouts/slideLayout118.xml"/><Relationship Id="rId23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95.xml"/><Relationship Id="rId2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26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31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05.xml"/><Relationship Id="rId33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4.xml"/><Relationship Id="rId32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06.xml"/><Relationship Id="rId34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09.xml"/><Relationship Id="rId37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08.xml"/><Relationship Id="rId36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11.xml"/><Relationship Id="rId39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32.xml"/><Relationship Id="rId19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5" name="Google Shape;28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5" name="Google Shape;505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9" name="Google Shape;729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66" r:id="rId25"/>
    <p:sldLayoutId id="2147483767" r:id="rId26"/>
    <p:sldLayoutId id="2147483768" r:id="rId27"/>
    <p:sldLayoutId id="2147483769" r:id="rId28"/>
    <p:sldLayoutId id="2147483770" r:id="rId29"/>
    <p:sldLayoutId id="2147483771" r:id="rId30"/>
    <p:sldLayoutId id="2147483772" r:id="rId31"/>
    <p:sldLayoutId id="2147483773" r:id="rId32"/>
    <p:sldLayoutId id="2147483774" r:id="rId33"/>
    <p:sldLayoutId id="2147483775" r:id="rId34"/>
    <p:sldLayoutId id="2147483776" r:id="rId35"/>
    <p:sldLayoutId id="2147483777" r:id="rId36"/>
    <p:sldLayoutId id="2147483778" r:id="rId37"/>
    <p:sldLayoutId id="2147483779" r:id="rId38"/>
    <p:sldLayoutId id="2147483780" r:id="rId3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youtube.com/watch?v=Jwd_lkXoLKk" TargetMode="External"/><Relationship Id="rId4" Type="http://schemas.openxmlformats.org/officeDocument/2006/relationships/image" Target="../media/image20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5.png"/><Relationship Id="rId4" Type="http://schemas.openxmlformats.org/officeDocument/2006/relationships/hyperlink" Target="http://www.youtube.com/watch?v=BTZMUDKSpSs" TargetMode="External"/><Relationship Id="rId5" Type="http://schemas.openxmlformats.org/officeDocument/2006/relationships/image" Target="../media/image20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6.png"/><Relationship Id="rId4" Type="http://schemas.openxmlformats.org/officeDocument/2006/relationships/image" Target="../media/image19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3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3" name="Google Shape;1033;p139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Lights</a:t>
            </a:r>
            <a:endParaRPr/>
          </a:p>
        </p:txBody>
      </p:sp>
      <p:sp>
        <p:nvSpPr>
          <p:cNvPr id="1034" name="Google Shape;1034;p139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  <a:ln cap="flat" cmpd="sng" w="9525">
            <a:solidFill>
              <a:srgbClr val="00C9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highlight>
                  <a:srgbClr val="00C984"/>
                </a:highlight>
              </a:rPr>
              <a:t>GREEN</a:t>
            </a:r>
            <a:r>
              <a:rPr lang="en"/>
              <a:t> — Keep going!</a:t>
            </a:r>
            <a:br>
              <a:rPr lang="en"/>
            </a:br>
            <a:br>
              <a:rPr lang="en"/>
            </a:br>
            <a:r>
              <a:rPr lang="en">
                <a:highlight>
                  <a:srgbClr val="FFFF00"/>
                </a:highlight>
              </a:rPr>
              <a:t>YELLOW</a:t>
            </a:r>
            <a:r>
              <a:rPr lang="en"/>
              <a:t> — Proceed Slowly</a:t>
            </a:r>
            <a:br>
              <a:rPr lang="en"/>
            </a:br>
            <a:br>
              <a:rPr lang="en"/>
            </a:br>
            <a:r>
              <a:rPr lang="en">
                <a:highlight>
                  <a:srgbClr val="EA9999"/>
                </a:highlight>
              </a:rPr>
              <a:t>RED</a:t>
            </a:r>
            <a:r>
              <a:rPr lang="en"/>
              <a:t> — Stop!</a:t>
            </a:r>
            <a:endParaRPr/>
          </a:p>
        </p:txBody>
      </p:sp>
      <p:pic>
        <p:nvPicPr>
          <p:cNvPr id="1035" name="Google Shape;103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875" y="523875"/>
            <a:ext cx="3400425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48"/>
          <p:cNvSpPr txBox="1"/>
          <p:nvPr>
            <p:ph idx="1" type="body"/>
          </p:nvPr>
        </p:nvSpPr>
        <p:spPr>
          <a:xfrm>
            <a:off x="452400" y="458350"/>
            <a:ext cx="8239200" cy="30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Recursion</a:t>
            </a:r>
            <a:r>
              <a:rPr lang="en"/>
              <a:t> is the ✨extra✨ twin of iterative.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Why recursive?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Easier to read (for certain problems)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Natural fit for some data </a:t>
            </a:r>
            <a:r>
              <a:rPr lang="en"/>
              <a:t>structures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Cleaner for divide and conquer algorithms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Less manual state </a:t>
            </a:r>
            <a:r>
              <a:rPr lang="en"/>
              <a:t>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Great for backtracking problems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49"/>
          <p:cNvSpPr txBox="1"/>
          <p:nvPr>
            <p:ph idx="1" type="body"/>
          </p:nvPr>
        </p:nvSpPr>
        <p:spPr>
          <a:xfrm>
            <a:off x="452400" y="458350"/>
            <a:ext cx="8239200" cy="46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Recursion is a </a:t>
            </a:r>
            <a:r>
              <a:rPr b="1" lang="en" sz="1700"/>
              <a:t>natural fit</a:t>
            </a:r>
            <a:r>
              <a:rPr lang="en" sz="1700"/>
              <a:t> for more complex data structures — aka, the </a:t>
            </a:r>
            <a:r>
              <a:rPr i="1" lang="en" sz="1700"/>
              <a:t>rest of this class</a:t>
            </a:r>
            <a:r>
              <a:rPr lang="en" sz="1700"/>
              <a:t> 😄.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With simple, flat structures like arrays or lists, iteration works fine. But as we start working with more </a:t>
            </a:r>
            <a:r>
              <a:rPr b="1" lang="en" sz="1700"/>
              <a:t>nested or branching structures</a:t>
            </a:r>
            <a:r>
              <a:rPr lang="en" sz="1700"/>
              <a:t> — like </a:t>
            </a:r>
            <a:r>
              <a:rPr b="1" lang="en" sz="1700"/>
              <a:t>trees</a:t>
            </a:r>
            <a:r>
              <a:rPr lang="en" sz="1700"/>
              <a:t>, </a:t>
            </a:r>
            <a:r>
              <a:rPr b="1" lang="en" sz="1700"/>
              <a:t>graphs</a:t>
            </a:r>
            <a:r>
              <a:rPr lang="en" sz="1700"/>
              <a:t>, or </a:t>
            </a:r>
            <a:r>
              <a:rPr b="1" lang="en" sz="1700"/>
              <a:t>2D arrays</a:t>
            </a:r>
            <a:r>
              <a:rPr lang="en" sz="1700"/>
              <a:t> — things get trickier.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You can think of these structures like </a:t>
            </a:r>
            <a:r>
              <a:rPr b="1" lang="en" sz="1700"/>
              <a:t>mazes or branching paths</a:t>
            </a:r>
            <a:r>
              <a:rPr lang="en" sz="1700"/>
              <a:t>, where you have to explore deeply, then backtrack. This is where recursion shines: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/>
              <a:t>It automatically uses the </a:t>
            </a:r>
            <a:r>
              <a:rPr b="1" lang="en" sz="1700"/>
              <a:t>call stack</a:t>
            </a:r>
            <a:r>
              <a:rPr lang="en" sz="1700"/>
              <a:t> to keep track of where you’ve been.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"/>
              <a:buChar char="●"/>
            </a:pPr>
            <a:r>
              <a:rPr lang="en" sz="1700"/>
              <a:t>That means you don’t have to manually manage every step or state — recursion does it for you.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In short: </a:t>
            </a:r>
            <a:r>
              <a:rPr b="1" lang="en" sz="1700"/>
              <a:t>recursion lets you explore complex structures without extra bookkeeping</a:t>
            </a:r>
            <a:r>
              <a:rPr lang="en" sz="1700"/>
              <a:t>.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50"/>
          <p:cNvSpPr txBox="1"/>
          <p:nvPr>
            <p:ph idx="1" type="body"/>
          </p:nvPr>
        </p:nvSpPr>
        <p:spPr>
          <a:xfrm>
            <a:off x="452400" y="458350"/>
            <a:ext cx="8239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/>
              <a:t>Recursion</a:t>
            </a:r>
            <a:r>
              <a:rPr lang="en"/>
              <a:t> is when a method calls itself.</a:t>
            </a:r>
            <a:endParaRPr/>
          </a:p>
        </p:txBody>
      </p:sp>
      <p:sp>
        <p:nvSpPr>
          <p:cNvPr id="1107" name="Google Shape;1107;p150"/>
          <p:cNvSpPr txBox="1"/>
          <p:nvPr/>
        </p:nvSpPr>
        <p:spPr>
          <a:xfrm>
            <a:off x="512350" y="1282025"/>
            <a:ext cx="5442000" cy="287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def recursive_sum(num):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if num &lt;= 1: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return num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num + recursive_sum(num - 1)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Example usage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result = recursive_sum(5)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print(result)  # Output will be 15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08" name="Google Shape;1108;p150"/>
          <p:cNvSpPr/>
          <p:nvPr/>
        </p:nvSpPr>
        <p:spPr>
          <a:xfrm>
            <a:off x="4026250" y="1060625"/>
            <a:ext cx="4818900" cy="1189200"/>
          </a:xfrm>
          <a:prstGeom prst="roundRect">
            <a:avLst>
              <a:gd fmla="val 9956" name="adj"/>
            </a:avLst>
          </a:prstGeom>
          <a:solidFill>
            <a:srgbClr val="D7FFEE"/>
          </a:solidFill>
          <a:ln cap="flat" cmpd="sng" w="9525">
            <a:solidFill>
              <a:srgbClr val="6EC3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base case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is the instance where a recursive method will return a value rather than calling itself.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9" name="Google Shape;1109;p150"/>
          <p:cNvSpPr/>
          <p:nvPr/>
        </p:nvSpPr>
        <p:spPr>
          <a:xfrm>
            <a:off x="1143000" y="1750550"/>
            <a:ext cx="1452000" cy="345000"/>
          </a:xfrm>
          <a:prstGeom prst="rect">
            <a:avLst/>
          </a:prstGeom>
          <a:noFill/>
          <a:ln cap="flat" cmpd="sng" w="28575">
            <a:solidFill>
              <a:srgbClr val="00C9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0" name="Google Shape;1110;p150"/>
          <p:cNvSpPr/>
          <p:nvPr/>
        </p:nvSpPr>
        <p:spPr>
          <a:xfrm>
            <a:off x="2016225" y="2399250"/>
            <a:ext cx="3621600" cy="345000"/>
          </a:xfrm>
          <a:prstGeom prst="rect">
            <a:avLst/>
          </a:prstGeom>
          <a:noFill/>
          <a:ln cap="flat" cmpd="sng" w="28575">
            <a:solidFill>
              <a:srgbClr val="00C9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1" name="Google Shape;1111;p150"/>
          <p:cNvSpPr/>
          <p:nvPr/>
        </p:nvSpPr>
        <p:spPr>
          <a:xfrm>
            <a:off x="5231025" y="3118025"/>
            <a:ext cx="3720300" cy="1189200"/>
          </a:xfrm>
          <a:prstGeom prst="roundRect">
            <a:avLst>
              <a:gd fmla="val 9956" name="adj"/>
            </a:avLst>
          </a:prstGeom>
          <a:solidFill>
            <a:srgbClr val="D7FFEE"/>
          </a:solidFill>
          <a:ln cap="flat" cmpd="sng" w="9525">
            <a:solidFill>
              <a:srgbClr val="6EC3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recursive case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is the instance where the recursive method calls itself.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51"/>
          <p:cNvSpPr txBox="1"/>
          <p:nvPr>
            <p:ph idx="1" type="body"/>
          </p:nvPr>
        </p:nvSpPr>
        <p:spPr>
          <a:xfrm>
            <a:off x="6049650" y="990725"/>
            <a:ext cx="2888700" cy="20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The </a:t>
            </a:r>
            <a:r>
              <a:rPr b="1" lang="en"/>
              <a:t>base case</a:t>
            </a:r>
            <a:r>
              <a:rPr lang="en"/>
              <a:t> comes from the part of the iterative method that </a:t>
            </a:r>
            <a:r>
              <a:rPr b="1" lang="en"/>
              <a:t>stops the repetition</a:t>
            </a:r>
            <a:r>
              <a:rPr lang="en"/>
              <a:t>. It occurs when a </a:t>
            </a:r>
            <a:r>
              <a:rPr b="1" lang="en"/>
              <a:t>certain condition is met</a:t>
            </a:r>
            <a:r>
              <a:rPr lang="en"/>
              <a:t>.</a:t>
            </a:r>
            <a:endParaRPr/>
          </a:p>
        </p:txBody>
      </p:sp>
      <p:sp>
        <p:nvSpPr>
          <p:cNvPr id="1117" name="Google Shape;1117;p151"/>
          <p:cNvSpPr txBox="1"/>
          <p:nvPr/>
        </p:nvSpPr>
        <p:spPr>
          <a:xfrm>
            <a:off x="409375" y="434525"/>
            <a:ext cx="5442000" cy="160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def recursive_sum(num):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if num &lt;= 1: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return num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num + recursive_sum(num - 1)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8" name="Google Shape;1118;p151"/>
          <p:cNvSpPr txBox="1"/>
          <p:nvPr/>
        </p:nvSpPr>
        <p:spPr>
          <a:xfrm>
            <a:off x="409375" y="2327325"/>
            <a:ext cx="5442000" cy="22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def iterative_sum_while(num):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total = 0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while num &gt; 0: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total += num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num -= 1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total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9" name="Google Shape;1119;p151"/>
          <p:cNvSpPr/>
          <p:nvPr/>
        </p:nvSpPr>
        <p:spPr>
          <a:xfrm>
            <a:off x="1436475" y="911300"/>
            <a:ext cx="1050300" cy="345000"/>
          </a:xfrm>
          <a:prstGeom prst="rect">
            <a:avLst/>
          </a:prstGeom>
          <a:noFill/>
          <a:ln cap="flat" cmpd="sng" w="28575">
            <a:solidFill>
              <a:srgbClr val="00C9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0" name="Google Shape;1120;p151"/>
          <p:cNvSpPr/>
          <p:nvPr/>
        </p:nvSpPr>
        <p:spPr>
          <a:xfrm>
            <a:off x="1763900" y="3115275"/>
            <a:ext cx="1000800" cy="345000"/>
          </a:xfrm>
          <a:prstGeom prst="rect">
            <a:avLst/>
          </a:prstGeom>
          <a:noFill/>
          <a:ln cap="flat" cmpd="sng" w="28575">
            <a:solidFill>
              <a:srgbClr val="00C9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52"/>
          <p:cNvSpPr txBox="1"/>
          <p:nvPr>
            <p:ph idx="1" type="body"/>
          </p:nvPr>
        </p:nvSpPr>
        <p:spPr>
          <a:xfrm>
            <a:off x="6049650" y="990725"/>
            <a:ext cx="28887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The </a:t>
            </a:r>
            <a:r>
              <a:rPr b="1" lang="en"/>
              <a:t>recursive case</a:t>
            </a:r>
            <a:r>
              <a:rPr lang="en"/>
              <a:t> from from the part of the iterative method that </a:t>
            </a:r>
            <a:r>
              <a:rPr b="1" lang="en"/>
              <a:t>repeats</a:t>
            </a:r>
            <a:r>
              <a:rPr lang="en"/>
              <a:t>.</a:t>
            </a:r>
            <a:endParaRPr/>
          </a:p>
        </p:txBody>
      </p:sp>
      <p:sp>
        <p:nvSpPr>
          <p:cNvPr id="1126" name="Google Shape;1126;p152"/>
          <p:cNvSpPr txBox="1"/>
          <p:nvPr/>
        </p:nvSpPr>
        <p:spPr>
          <a:xfrm>
            <a:off x="409375" y="434525"/>
            <a:ext cx="5442000" cy="160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def recursive_sum(num):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if num &lt;= 1: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return num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num + recursive_sum(num - 1)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7" name="Google Shape;1127;p152"/>
          <p:cNvSpPr txBox="1"/>
          <p:nvPr/>
        </p:nvSpPr>
        <p:spPr>
          <a:xfrm>
            <a:off x="409375" y="2327325"/>
            <a:ext cx="5442000" cy="22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def iterative_sum_while(num):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total = 0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while num &gt; 0: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total += num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num -= 1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total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8" name="Google Shape;1128;p152"/>
          <p:cNvSpPr/>
          <p:nvPr/>
        </p:nvSpPr>
        <p:spPr>
          <a:xfrm>
            <a:off x="1899850" y="1526975"/>
            <a:ext cx="3676200" cy="345000"/>
          </a:xfrm>
          <a:prstGeom prst="rect">
            <a:avLst/>
          </a:prstGeom>
          <a:noFill/>
          <a:ln cap="flat" cmpd="sng" w="28575">
            <a:solidFill>
              <a:srgbClr val="00C9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9" name="Google Shape;1129;p152"/>
          <p:cNvSpPr/>
          <p:nvPr/>
        </p:nvSpPr>
        <p:spPr>
          <a:xfrm>
            <a:off x="996750" y="3135875"/>
            <a:ext cx="2221200" cy="962400"/>
          </a:xfrm>
          <a:prstGeom prst="rect">
            <a:avLst/>
          </a:prstGeom>
          <a:noFill/>
          <a:ln cap="flat" cmpd="sng" w="28575">
            <a:solidFill>
              <a:srgbClr val="00C9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53"/>
          <p:cNvSpPr txBox="1"/>
          <p:nvPr>
            <p:ph idx="1" type="body"/>
          </p:nvPr>
        </p:nvSpPr>
        <p:spPr>
          <a:xfrm>
            <a:off x="1374975" y="442900"/>
            <a:ext cx="67917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The </a:t>
            </a:r>
            <a:r>
              <a:rPr b="1" lang="en"/>
              <a:t>recursive call</a:t>
            </a:r>
            <a:r>
              <a:rPr lang="en"/>
              <a:t> has its own set of </a:t>
            </a:r>
            <a:r>
              <a:rPr b="1" lang="en"/>
              <a:t>local variables</a:t>
            </a:r>
            <a:r>
              <a:rPr lang="en"/>
              <a:t>, including the </a:t>
            </a:r>
            <a:r>
              <a:rPr b="1" lang="en"/>
              <a:t>formal parameters</a:t>
            </a:r>
            <a:r>
              <a:rPr lang="en"/>
              <a:t>.</a:t>
            </a:r>
            <a:endParaRPr/>
          </a:p>
        </p:txBody>
      </p:sp>
      <p:sp>
        <p:nvSpPr>
          <p:cNvPr id="1135" name="Google Shape;1135;p153"/>
          <p:cNvSpPr txBox="1"/>
          <p:nvPr/>
        </p:nvSpPr>
        <p:spPr>
          <a:xfrm>
            <a:off x="512350" y="1282025"/>
            <a:ext cx="5442000" cy="287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def recursive_sum(num):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if num &lt;= 1: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return num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num + recursive_sum(num - 1)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Example usage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result = recursive_sum(5)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print(result)  # Output will be 15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6" name="Google Shape;1136;p153"/>
          <p:cNvSpPr/>
          <p:nvPr/>
        </p:nvSpPr>
        <p:spPr>
          <a:xfrm>
            <a:off x="5781950" y="1702800"/>
            <a:ext cx="3017100" cy="2569200"/>
          </a:xfrm>
          <a:prstGeom prst="roundRect">
            <a:avLst>
              <a:gd fmla="val 9956" name="adj"/>
            </a:avLst>
          </a:prstGeom>
          <a:solidFill>
            <a:srgbClr val="D7FFEE"/>
          </a:solidFill>
          <a:ln cap="flat" cmpd="sng" w="9525">
            <a:solidFill>
              <a:srgbClr val="6EC3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parameter values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capture the 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progress of a recursive process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, just like how 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loop control variables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capture the 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progress of a loop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7" name="Google Shape;1137;p153"/>
          <p:cNvSpPr/>
          <p:nvPr/>
        </p:nvSpPr>
        <p:spPr>
          <a:xfrm>
            <a:off x="2852350" y="1441625"/>
            <a:ext cx="587100" cy="345000"/>
          </a:xfrm>
          <a:prstGeom prst="rect">
            <a:avLst/>
          </a:prstGeom>
          <a:noFill/>
          <a:ln cap="flat" cmpd="sng" w="28575">
            <a:solidFill>
              <a:srgbClr val="00C9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8" name="Google Shape;1138;p153"/>
          <p:cNvSpPr/>
          <p:nvPr/>
        </p:nvSpPr>
        <p:spPr>
          <a:xfrm>
            <a:off x="4477275" y="2399250"/>
            <a:ext cx="587100" cy="345000"/>
          </a:xfrm>
          <a:prstGeom prst="rect">
            <a:avLst/>
          </a:prstGeom>
          <a:noFill/>
          <a:ln cap="flat" cmpd="sng" w="28575">
            <a:solidFill>
              <a:srgbClr val="00C9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54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Recursion?</a:t>
            </a:r>
            <a:endParaRPr/>
          </a:p>
        </p:txBody>
      </p:sp>
      <p:sp>
        <p:nvSpPr>
          <p:cNvPr id="1144" name="Google Shape;1144;p154"/>
          <p:cNvSpPr txBox="1"/>
          <p:nvPr>
            <p:ph idx="1" type="body"/>
          </p:nvPr>
        </p:nvSpPr>
        <p:spPr>
          <a:xfrm>
            <a:off x="452400" y="1184700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Sometimes, it's simpler than the iterative approach, where you divide and conquer.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Sorting or binary search (divide and conquer)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Permutations and combinations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✱"/>
            </a:pPr>
            <a:r>
              <a:rPr lang="en"/>
              <a:t>Tree/graph traversal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55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tree (coming next week)</a:t>
            </a:r>
            <a:endParaRPr/>
          </a:p>
        </p:txBody>
      </p:sp>
      <p:pic>
        <p:nvPicPr>
          <p:cNvPr descr="Lightbox" id="1150" name="Google Shape;1150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500" y="1053675"/>
            <a:ext cx="4224574" cy="35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5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binary tree (recursive)</a:t>
            </a:r>
            <a:endParaRPr/>
          </a:p>
        </p:txBody>
      </p:sp>
      <p:sp>
        <p:nvSpPr>
          <p:cNvPr id="1156" name="Google Shape;1156;p156"/>
          <p:cNvSpPr txBox="1"/>
          <p:nvPr/>
        </p:nvSpPr>
        <p:spPr>
          <a:xfrm>
            <a:off x="512350" y="1282025"/>
            <a:ext cx="4179900" cy="19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def print_tree(node):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if node: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print(node.value)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print_tree(node.left)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print_tree(node.right)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Lightbox" id="1157" name="Google Shape;1157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700" y="970875"/>
            <a:ext cx="3842101" cy="32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56"/>
          <p:cNvSpPr txBox="1"/>
          <p:nvPr/>
        </p:nvSpPr>
        <p:spPr>
          <a:xfrm>
            <a:off x="444275" y="3397725"/>
            <a:ext cx="4451700" cy="13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POLL</a:t>
            </a: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: we can use the same space complexity for iterative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AutoNum type="alphaLcPeriod"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True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AutoNum type="alphaLcPeriod"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False 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9" name="Google Shape;1159;p156"/>
          <p:cNvSpPr/>
          <p:nvPr/>
        </p:nvSpPr>
        <p:spPr>
          <a:xfrm>
            <a:off x="452400" y="3987450"/>
            <a:ext cx="1325700" cy="39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0" name="Google Shape;1160;p156"/>
          <p:cNvSpPr txBox="1"/>
          <p:nvPr/>
        </p:nvSpPr>
        <p:spPr>
          <a:xfrm>
            <a:off x="3114850" y="3953475"/>
            <a:ext cx="3609900" cy="119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Messed up on this! The class is right where the recursive stack will use same space as a iterative stack!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5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binary tree (iterative)</a:t>
            </a:r>
            <a:endParaRPr/>
          </a:p>
        </p:txBody>
      </p:sp>
      <p:sp>
        <p:nvSpPr>
          <p:cNvPr id="1166" name="Google Shape;1166;p157"/>
          <p:cNvSpPr txBox="1"/>
          <p:nvPr/>
        </p:nvSpPr>
        <p:spPr>
          <a:xfrm>
            <a:off x="512350" y="1282025"/>
            <a:ext cx="5343900" cy="351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def print_tree(root):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stack = []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current = root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while stack or current: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while current: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stack.append(current)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current = current.left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current = stack.pop()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print(current.value)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current = current.right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Lightbox" id="1167" name="Google Shape;1167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700" y="970875"/>
            <a:ext cx="3842101" cy="32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40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Recursion</a:t>
            </a:r>
            <a:endParaRPr sz="3600"/>
          </a:p>
        </p:txBody>
      </p:sp>
      <p:sp>
        <p:nvSpPr>
          <p:cNvPr id="1041" name="Google Shape;1041;p140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TIP102</a:t>
            </a:r>
            <a:endParaRPr/>
          </a:p>
        </p:txBody>
      </p:sp>
      <p:sp>
        <p:nvSpPr>
          <p:cNvPr id="1042" name="Google Shape;1042;p140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7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5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3" name="Google Shape;1173;p158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Lights</a:t>
            </a:r>
            <a:endParaRPr/>
          </a:p>
        </p:txBody>
      </p:sp>
      <p:sp>
        <p:nvSpPr>
          <p:cNvPr id="1174" name="Google Shape;1174;p158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  <a:ln cap="flat" cmpd="sng" w="9525">
            <a:solidFill>
              <a:srgbClr val="00C9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highlight>
                  <a:srgbClr val="00C984"/>
                </a:highlight>
              </a:rPr>
              <a:t>GREEN</a:t>
            </a:r>
            <a:r>
              <a:rPr lang="en"/>
              <a:t> — Keep going!</a:t>
            </a:r>
            <a:br>
              <a:rPr lang="en"/>
            </a:br>
            <a:br>
              <a:rPr lang="en"/>
            </a:br>
            <a:r>
              <a:rPr lang="en">
                <a:highlight>
                  <a:srgbClr val="FFFF00"/>
                </a:highlight>
              </a:rPr>
              <a:t>YELLOW</a:t>
            </a:r>
            <a:r>
              <a:rPr lang="en"/>
              <a:t> — Proceed Slowly</a:t>
            </a:r>
            <a:br>
              <a:rPr lang="en"/>
            </a:br>
            <a:br>
              <a:rPr lang="en"/>
            </a:br>
            <a:r>
              <a:rPr lang="en">
                <a:highlight>
                  <a:srgbClr val="EA9999"/>
                </a:highlight>
              </a:rPr>
              <a:t>RED</a:t>
            </a:r>
            <a:r>
              <a:rPr lang="en"/>
              <a:t> — Stop!</a:t>
            </a:r>
            <a:endParaRPr/>
          </a:p>
        </p:txBody>
      </p:sp>
      <p:pic>
        <p:nvPicPr>
          <p:cNvPr id="1175" name="Google Shape;1175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875" y="523875"/>
            <a:ext cx="3400425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59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</a:t>
            </a:r>
            <a:r>
              <a:rPr i="1" lang="en"/>
              <a:t>Not</a:t>
            </a:r>
            <a:r>
              <a:rPr lang="en"/>
              <a:t> Recursion?</a:t>
            </a:r>
            <a:endParaRPr/>
          </a:p>
        </p:txBody>
      </p:sp>
      <p:sp>
        <p:nvSpPr>
          <p:cNvPr id="1181" name="Google Shape;1181;p159"/>
          <p:cNvSpPr txBox="1"/>
          <p:nvPr>
            <p:ph idx="1" type="body"/>
          </p:nvPr>
        </p:nvSpPr>
        <p:spPr>
          <a:xfrm>
            <a:off x="452400" y="1184700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confusing!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Iterative solutions are usually easier to understand and debug.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60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use iterative vs recursive? </a:t>
            </a:r>
            <a:endParaRPr/>
          </a:p>
        </p:txBody>
      </p:sp>
      <p:sp>
        <p:nvSpPr>
          <p:cNvPr id="1187" name="Google Shape;1187;p160"/>
          <p:cNvSpPr txBox="1"/>
          <p:nvPr>
            <p:ph idx="1" type="body"/>
          </p:nvPr>
        </p:nvSpPr>
        <p:spPr>
          <a:xfrm>
            <a:off x="452400" y="1184700"/>
            <a:ext cx="8239200" cy="3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Recursive does </a:t>
            </a:r>
            <a:r>
              <a:rPr i="1" lang="en"/>
              <a:t>not</a:t>
            </a:r>
            <a:r>
              <a:rPr lang="en"/>
              <a:t> always mean better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Recursive solutions can be </a:t>
            </a:r>
            <a:r>
              <a:rPr b="1" lang="en"/>
              <a:t>elegant</a:t>
            </a:r>
            <a:r>
              <a:rPr lang="en"/>
              <a:t>, but not always the most </a:t>
            </a:r>
            <a:r>
              <a:rPr b="1" lang="en"/>
              <a:t>efficient</a:t>
            </a:r>
            <a:r>
              <a:rPr lang="en"/>
              <a:t>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Stack overflow</a:t>
            </a:r>
            <a:r>
              <a:rPr lang="en"/>
              <a:t>, </a:t>
            </a:r>
            <a:r>
              <a:rPr b="1" lang="en"/>
              <a:t>extra memory usage</a:t>
            </a:r>
            <a:r>
              <a:rPr lang="en"/>
              <a:t>, and </a:t>
            </a:r>
            <a:r>
              <a:rPr b="1" lang="en"/>
              <a:t>slower performance</a:t>
            </a:r>
            <a:r>
              <a:rPr lang="en"/>
              <a:t> can be drawbacks.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</a:t>
            </a:r>
            <a:r>
              <a:rPr lang="en"/>
              <a:t>structures</a:t>
            </a:r>
            <a:r>
              <a:rPr lang="en"/>
              <a:t> that generally have a recursive approach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Trees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Graphs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2D arrays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Techniques that </a:t>
            </a:r>
            <a:r>
              <a:rPr lang="en"/>
              <a:t>generally</a:t>
            </a:r>
            <a:r>
              <a:rPr lang="en"/>
              <a:t> have a recursive approach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Divide and conquer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Backtracking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61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Factorial DEMO </a:t>
            </a:r>
            <a:endParaRPr/>
          </a:p>
        </p:txBody>
      </p:sp>
      <p:sp>
        <p:nvSpPr>
          <p:cNvPr id="1193" name="Google Shape;1193;p161"/>
          <p:cNvSpPr txBox="1"/>
          <p:nvPr>
            <p:ph idx="1" type="body"/>
          </p:nvPr>
        </p:nvSpPr>
        <p:spPr>
          <a:xfrm>
            <a:off x="452400" y="1184700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 a method to calculate the factorial: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5! = 5 * 4 * 3 * 2 * 1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4! = 4 * 3 * 2 * 1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3! = 3 * 2 * 1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2! = 2 * 1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✱"/>
            </a:pPr>
            <a:r>
              <a:rPr lang="en"/>
              <a:t>1! = 1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62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Factorial DEMO </a:t>
            </a:r>
            <a:endParaRPr/>
          </a:p>
        </p:txBody>
      </p:sp>
      <p:pic>
        <p:nvPicPr>
          <p:cNvPr id="1199" name="Google Shape;1199;p162" title="Screenshot 2025-07-15 at 3.43.4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00" y="962038"/>
            <a:ext cx="7926857" cy="3785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63"/>
          <p:cNvSpPr/>
          <p:nvPr/>
        </p:nvSpPr>
        <p:spPr>
          <a:xfrm>
            <a:off x="213750" y="493550"/>
            <a:ext cx="4064100" cy="141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def factorial(n):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if n == 1: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return 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else: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return n * factorial(n - 1)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5" name="Google Shape;1205;p163"/>
          <p:cNvSpPr/>
          <p:nvPr/>
        </p:nvSpPr>
        <p:spPr>
          <a:xfrm>
            <a:off x="213750" y="2049175"/>
            <a:ext cx="4064100" cy="712500"/>
          </a:xfrm>
          <a:prstGeom prst="rect">
            <a:avLst/>
          </a:prstGeom>
          <a:solidFill>
            <a:srgbClr val="E7E9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is the result of </a:t>
            </a:r>
            <a:r>
              <a:rPr lang="en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factorial(5)</a:t>
            </a:r>
            <a:r>
              <a:rPr lang="en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sz="1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6" name="Google Shape;1206;p163"/>
          <p:cNvSpPr/>
          <p:nvPr/>
        </p:nvSpPr>
        <p:spPr>
          <a:xfrm>
            <a:off x="4572000" y="510025"/>
            <a:ext cx="1620000" cy="489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94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factorial(5)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07" name="Google Shape;1207;p163"/>
          <p:cNvGrpSpPr/>
          <p:nvPr/>
        </p:nvGrpSpPr>
        <p:grpSpPr>
          <a:xfrm>
            <a:off x="4572000" y="999925"/>
            <a:ext cx="1620000" cy="857975"/>
            <a:chOff x="4572000" y="1152325"/>
            <a:chExt cx="1620000" cy="857975"/>
          </a:xfrm>
        </p:grpSpPr>
        <p:cxnSp>
          <p:nvCxnSpPr>
            <p:cNvPr id="1208" name="Google Shape;1208;p163"/>
            <p:cNvCxnSpPr>
              <a:stCxn id="1206" idx="2"/>
              <a:endCxn id="1209" idx="0"/>
            </p:cNvCxnSpPr>
            <p:nvPr/>
          </p:nvCxnSpPr>
          <p:spPr>
            <a:xfrm>
              <a:off x="5382000" y="1152325"/>
              <a:ext cx="0" cy="368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09" name="Google Shape;1209;p163"/>
            <p:cNvSpPr/>
            <p:nvPr/>
          </p:nvSpPr>
          <p:spPr>
            <a:xfrm>
              <a:off x="4572000" y="1520400"/>
              <a:ext cx="1620000" cy="4899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94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factorial(4)</a:t>
              </a:r>
              <a:endParaRPr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210" name="Google Shape;1210;p163"/>
          <p:cNvGrpSpPr/>
          <p:nvPr/>
        </p:nvGrpSpPr>
        <p:grpSpPr>
          <a:xfrm>
            <a:off x="4572000" y="1857900"/>
            <a:ext cx="1620000" cy="857975"/>
            <a:chOff x="4572000" y="2010300"/>
            <a:chExt cx="1620000" cy="857975"/>
          </a:xfrm>
        </p:grpSpPr>
        <p:cxnSp>
          <p:nvCxnSpPr>
            <p:cNvPr id="1211" name="Google Shape;1211;p163"/>
            <p:cNvCxnSpPr>
              <a:stCxn id="1209" idx="2"/>
              <a:endCxn id="1212" idx="0"/>
            </p:cNvCxnSpPr>
            <p:nvPr/>
          </p:nvCxnSpPr>
          <p:spPr>
            <a:xfrm>
              <a:off x="5382000" y="2010300"/>
              <a:ext cx="0" cy="368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12" name="Google Shape;1212;p163"/>
            <p:cNvSpPr/>
            <p:nvPr/>
          </p:nvSpPr>
          <p:spPr>
            <a:xfrm>
              <a:off x="4572000" y="2378375"/>
              <a:ext cx="1620000" cy="4899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94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factorial(3)</a:t>
              </a:r>
              <a:endParaRPr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213" name="Google Shape;1213;p163"/>
          <p:cNvGrpSpPr/>
          <p:nvPr/>
        </p:nvGrpSpPr>
        <p:grpSpPr>
          <a:xfrm>
            <a:off x="4572000" y="2715875"/>
            <a:ext cx="1620000" cy="857975"/>
            <a:chOff x="4572000" y="2868275"/>
            <a:chExt cx="1620000" cy="857975"/>
          </a:xfrm>
        </p:grpSpPr>
        <p:cxnSp>
          <p:nvCxnSpPr>
            <p:cNvPr id="1214" name="Google Shape;1214;p163"/>
            <p:cNvCxnSpPr>
              <a:stCxn id="1212" idx="2"/>
              <a:endCxn id="1215" idx="0"/>
            </p:cNvCxnSpPr>
            <p:nvPr/>
          </p:nvCxnSpPr>
          <p:spPr>
            <a:xfrm>
              <a:off x="5382000" y="2868275"/>
              <a:ext cx="0" cy="368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15" name="Google Shape;1215;p163"/>
            <p:cNvSpPr/>
            <p:nvPr/>
          </p:nvSpPr>
          <p:spPr>
            <a:xfrm>
              <a:off x="4572000" y="3236350"/>
              <a:ext cx="1620000" cy="4899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94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factorial(2)</a:t>
              </a:r>
              <a:endParaRPr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216" name="Google Shape;1216;p163"/>
          <p:cNvGrpSpPr/>
          <p:nvPr/>
        </p:nvGrpSpPr>
        <p:grpSpPr>
          <a:xfrm>
            <a:off x="4572000" y="3573850"/>
            <a:ext cx="1620000" cy="857975"/>
            <a:chOff x="4572000" y="3726250"/>
            <a:chExt cx="1620000" cy="857975"/>
          </a:xfrm>
        </p:grpSpPr>
        <p:cxnSp>
          <p:nvCxnSpPr>
            <p:cNvPr id="1217" name="Google Shape;1217;p163"/>
            <p:cNvCxnSpPr>
              <a:stCxn id="1215" idx="2"/>
              <a:endCxn id="1218" idx="0"/>
            </p:cNvCxnSpPr>
            <p:nvPr/>
          </p:nvCxnSpPr>
          <p:spPr>
            <a:xfrm>
              <a:off x="5382000" y="3726250"/>
              <a:ext cx="0" cy="368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18" name="Google Shape;1218;p163"/>
            <p:cNvSpPr/>
            <p:nvPr/>
          </p:nvSpPr>
          <p:spPr>
            <a:xfrm>
              <a:off x="4572000" y="4094325"/>
              <a:ext cx="1620000" cy="4899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94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factorial(1)</a:t>
              </a:r>
              <a:endParaRPr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219" name="Google Shape;1219;p163"/>
          <p:cNvSpPr txBox="1"/>
          <p:nvPr/>
        </p:nvSpPr>
        <p:spPr>
          <a:xfrm>
            <a:off x="6579675" y="3986775"/>
            <a:ext cx="23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A40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0" name="Google Shape;1220;p163"/>
          <p:cNvSpPr txBox="1"/>
          <p:nvPr/>
        </p:nvSpPr>
        <p:spPr>
          <a:xfrm>
            <a:off x="6579675" y="3124125"/>
            <a:ext cx="24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A40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2 * factorial(1)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1" name="Google Shape;1221;p163"/>
          <p:cNvSpPr txBox="1"/>
          <p:nvPr/>
        </p:nvSpPr>
        <p:spPr>
          <a:xfrm>
            <a:off x="6579675" y="2261475"/>
            <a:ext cx="24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A40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3 * factorial(2)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2" name="Google Shape;1222;p163"/>
          <p:cNvSpPr txBox="1"/>
          <p:nvPr/>
        </p:nvSpPr>
        <p:spPr>
          <a:xfrm>
            <a:off x="6579675" y="1412850"/>
            <a:ext cx="24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A40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4 * factorial(3)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3" name="Google Shape;1223;p163"/>
          <p:cNvSpPr txBox="1"/>
          <p:nvPr/>
        </p:nvSpPr>
        <p:spPr>
          <a:xfrm>
            <a:off x="6579675" y="564225"/>
            <a:ext cx="24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A40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5 * factorial(4)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24" name="Google Shape;1224;p163"/>
          <p:cNvGrpSpPr/>
          <p:nvPr/>
        </p:nvGrpSpPr>
        <p:grpSpPr>
          <a:xfrm>
            <a:off x="6192000" y="754950"/>
            <a:ext cx="2836975" cy="858000"/>
            <a:chOff x="6192000" y="907350"/>
            <a:chExt cx="2836975" cy="858000"/>
          </a:xfrm>
        </p:grpSpPr>
        <p:cxnSp>
          <p:nvCxnSpPr>
            <p:cNvPr id="1225" name="Google Shape;1225;p163"/>
            <p:cNvCxnSpPr>
              <a:stCxn id="1209" idx="3"/>
              <a:endCxn id="1206" idx="3"/>
            </p:cNvCxnSpPr>
            <p:nvPr/>
          </p:nvCxnSpPr>
          <p:spPr>
            <a:xfrm flipH="1" rot="10800000">
              <a:off x="6192000" y="907350"/>
              <a:ext cx="600" cy="858000"/>
            </a:xfrm>
            <a:prstGeom prst="curvedConnector3">
              <a:avLst>
                <a:gd fmla="val 39687500" name="adj1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26" name="Google Shape;1226;p163"/>
            <p:cNvSpPr/>
            <p:nvPr/>
          </p:nvSpPr>
          <p:spPr>
            <a:xfrm>
              <a:off x="6613075" y="1116825"/>
              <a:ext cx="2415900" cy="400200"/>
            </a:xfrm>
            <a:prstGeom prst="rect">
              <a:avLst/>
            </a:prstGeom>
            <a:solidFill>
              <a:srgbClr val="FFE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5 * 24 = 120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227" name="Google Shape;1227;p163"/>
          <p:cNvGrpSpPr/>
          <p:nvPr/>
        </p:nvGrpSpPr>
        <p:grpSpPr>
          <a:xfrm>
            <a:off x="6192000" y="1612925"/>
            <a:ext cx="2836975" cy="858000"/>
            <a:chOff x="6192000" y="1765325"/>
            <a:chExt cx="2836975" cy="858000"/>
          </a:xfrm>
        </p:grpSpPr>
        <p:cxnSp>
          <p:nvCxnSpPr>
            <p:cNvPr id="1228" name="Google Shape;1228;p163"/>
            <p:cNvCxnSpPr>
              <a:stCxn id="1212" idx="3"/>
              <a:endCxn id="1209" idx="3"/>
            </p:cNvCxnSpPr>
            <p:nvPr/>
          </p:nvCxnSpPr>
          <p:spPr>
            <a:xfrm flipH="1" rot="10800000">
              <a:off x="6192000" y="1765325"/>
              <a:ext cx="600" cy="858000"/>
            </a:xfrm>
            <a:prstGeom prst="curvedConnector3">
              <a:avLst>
                <a:gd fmla="val 39687500" name="adj1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29" name="Google Shape;1229;p163"/>
            <p:cNvSpPr/>
            <p:nvPr/>
          </p:nvSpPr>
          <p:spPr>
            <a:xfrm>
              <a:off x="6613075" y="1965450"/>
              <a:ext cx="2415900" cy="400200"/>
            </a:xfrm>
            <a:prstGeom prst="rect">
              <a:avLst/>
            </a:prstGeom>
            <a:solidFill>
              <a:srgbClr val="FFE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4 * 6 = 24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230" name="Google Shape;1230;p163"/>
          <p:cNvGrpSpPr/>
          <p:nvPr/>
        </p:nvGrpSpPr>
        <p:grpSpPr>
          <a:xfrm>
            <a:off x="6192000" y="2470900"/>
            <a:ext cx="2836975" cy="858000"/>
            <a:chOff x="6192000" y="2623300"/>
            <a:chExt cx="2836975" cy="858000"/>
          </a:xfrm>
        </p:grpSpPr>
        <p:cxnSp>
          <p:nvCxnSpPr>
            <p:cNvPr id="1231" name="Google Shape;1231;p163"/>
            <p:cNvCxnSpPr>
              <a:stCxn id="1215" idx="3"/>
              <a:endCxn id="1212" idx="3"/>
            </p:cNvCxnSpPr>
            <p:nvPr/>
          </p:nvCxnSpPr>
          <p:spPr>
            <a:xfrm flipH="1" rot="10800000">
              <a:off x="6192000" y="2623300"/>
              <a:ext cx="600" cy="858000"/>
            </a:xfrm>
            <a:prstGeom prst="curvedConnector3">
              <a:avLst>
                <a:gd fmla="val 39687500" name="adj1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32" name="Google Shape;1232;p163"/>
            <p:cNvSpPr/>
            <p:nvPr/>
          </p:nvSpPr>
          <p:spPr>
            <a:xfrm>
              <a:off x="6613075" y="2814075"/>
              <a:ext cx="2415900" cy="400200"/>
            </a:xfrm>
            <a:prstGeom prst="rect">
              <a:avLst/>
            </a:prstGeom>
            <a:solidFill>
              <a:srgbClr val="FFE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3 * 2 = 6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233" name="Google Shape;1233;p163"/>
          <p:cNvGrpSpPr/>
          <p:nvPr/>
        </p:nvGrpSpPr>
        <p:grpSpPr>
          <a:xfrm>
            <a:off x="6191400" y="3328900"/>
            <a:ext cx="2837575" cy="858000"/>
            <a:chOff x="6191400" y="3481300"/>
            <a:chExt cx="2837575" cy="858000"/>
          </a:xfrm>
        </p:grpSpPr>
        <p:cxnSp>
          <p:nvCxnSpPr>
            <p:cNvPr id="1234" name="Google Shape;1234;p163"/>
            <p:cNvCxnSpPr>
              <a:endCxn id="1215" idx="3"/>
            </p:cNvCxnSpPr>
            <p:nvPr/>
          </p:nvCxnSpPr>
          <p:spPr>
            <a:xfrm rot="-5400000">
              <a:off x="5762700" y="3910000"/>
              <a:ext cx="858000" cy="600"/>
            </a:xfrm>
            <a:prstGeom prst="curvedConnector4">
              <a:avLst>
                <a:gd fmla="val 35726" name="adj1"/>
                <a:gd fmla="val 39787500" name="adj2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35" name="Google Shape;1235;p163"/>
            <p:cNvSpPr/>
            <p:nvPr/>
          </p:nvSpPr>
          <p:spPr>
            <a:xfrm>
              <a:off x="6613075" y="3662700"/>
              <a:ext cx="2415900" cy="400200"/>
            </a:xfrm>
            <a:prstGeom prst="rect">
              <a:avLst/>
            </a:prstGeom>
            <a:solidFill>
              <a:srgbClr val="FFE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 * 1 = 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236" name="Google Shape;1236;p163"/>
          <p:cNvSpPr/>
          <p:nvPr/>
        </p:nvSpPr>
        <p:spPr>
          <a:xfrm>
            <a:off x="1733100" y="2914725"/>
            <a:ext cx="1025400" cy="629100"/>
          </a:xfrm>
          <a:prstGeom prst="rect">
            <a:avLst/>
          </a:prstGeom>
          <a:solidFill>
            <a:srgbClr val="FFE0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120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64"/>
          <p:cNvSpPr/>
          <p:nvPr/>
        </p:nvSpPr>
        <p:spPr>
          <a:xfrm>
            <a:off x="213750" y="493550"/>
            <a:ext cx="4064100" cy="141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def factorial(n):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if n == 1: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return 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else: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return n * factorial(n - 1)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2" name="Google Shape;1242;p164"/>
          <p:cNvSpPr txBox="1"/>
          <p:nvPr/>
        </p:nvSpPr>
        <p:spPr>
          <a:xfrm>
            <a:off x="4884000" y="293900"/>
            <a:ext cx="3657900" cy="4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POLL: what if we removed the “else:” (return </a:t>
            </a:r>
            <a:r>
              <a:rPr lang="en" sz="18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rPr>
              <a:t>n*factorial(n-1)</a:t>
            </a: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remains with proper indentation)? 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AutoNum type="alphaLcPeriod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function will throw a syntax error.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AutoNum type="alphaLcPeriod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function will no longer return the correct result.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AutoNum type="alphaLcPeriod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function will still work correctly and return the expected factorial.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AutoNum type="alphaLcPeriod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function will enter an infinite loop and crash.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3" name="Google Shape;1243;p164"/>
          <p:cNvSpPr/>
          <p:nvPr/>
        </p:nvSpPr>
        <p:spPr>
          <a:xfrm>
            <a:off x="4983750" y="2855625"/>
            <a:ext cx="3458400" cy="958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65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 Questions To Get Started </a:t>
            </a:r>
            <a:endParaRPr/>
          </a:p>
        </p:txBody>
      </p:sp>
      <p:sp>
        <p:nvSpPr>
          <p:cNvPr id="1249" name="Google Shape;1249;p165"/>
          <p:cNvSpPr txBox="1"/>
          <p:nvPr>
            <p:ph idx="1" type="body"/>
          </p:nvPr>
        </p:nvSpPr>
        <p:spPr>
          <a:xfrm>
            <a:off x="452400" y="1132825"/>
            <a:ext cx="8239200" cy="3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i="1" lang="en" sz="1700"/>
              <a:t>What part of the problem is being repeated in each step?</a:t>
            </a:r>
            <a:endParaRPr i="1" sz="17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This helps define the </a:t>
            </a:r>
            <a:r>
              <a:rPr b="1" lang="en" sz="1600"/>
              <a:t>recursive case</a:t>
            </a:r>
            <a:r>
              <a:rPr lang="en" sz="1600"/>
              <a:t> — what the function keeps doing.</a:t>
            </a:r>
            <a:endParaRPr sz="16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i="1" lang="en" sz="1700"/>
              <a:t>What is the simplest version of the problem where we already know the answer?</a:t>
            </a:r>
            <a:endParaRPr i="1" sz="17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This defines the </a:t>
            </a:r>
            <a:r>
              <a:rPr b="1" lang="en" sz="1600"/>
              <a:t>base case</a:t>
            </a:r>
            <a:r>
              <a:rPr lang="en" sz="1600"/>
              <a:t> — a condition that prevents infinite recursion.</a:t>
            </a:r>
            <a:endParaRPr sz="16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i="1" lang="en" sz="1700"/>
              <a:t>What value do we need from each smaller subproblem to build the final answer?</a:t>
            </a:r>
            <a:endParaRPr i="1" sz="17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Helps clarify whether the recursion is used for </a:t>
            </a:r>
            <a:r>
              <a:rPr b="1" lang="en" sz="1600"/>
              <a:t>processing</a:t>
            </a:r>
            <a:r>
              <a:rPr lang="en" sz="1600"/>
              <a:t> or </a:t>
            </a:r>
            <a:r>
              <a:rPr b="1" lang="en" sz="1600"/>
              <a:t>calculating</a:t>
            </a:r>
            <a:r>
              <a:rPr lang="en" sz="1600"/>
              <a:t>, and what needs to be returned.</a:t>
            </a:r>
            <a:endParaRPr sz="16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What information/parameter do we need to solve the proble</a:t>
            </a:r>
            <a:r>
              <a:rPr lang="en" sz="1700"/>
              <a:t>m</a:t>
            </a:r>
            <a:endParaRPr sz="17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Identifies the </a:t>
            </a:r>
            <a:r>
              <a:rPr b="1" lang="en" sz="1600"/>
              <a:t>function arguments</a:t>
            </a:r>
            <a:r>
              <a:rPr lang="en" sz="1600"/>
              <a:t> — what input is required for each recursive call to work correctly and eventually reach the base case.</a:t>
            </a:r>
            <a:r>
              <a:rPr lang="en" sz="1600"/>
              <a:t> </a:t>
            </a:r>
            <a:endParaRPr sz="1600"/>
          </a:p>
        </p:txBody>
      </p:sp>
      <p:sp>
        <p:nvSpPr>
          <p:cNvPr id="1250" name="Google Shape;1250;p16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6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 (in more words)  </a:t>
            </a:r>
            <a:endParaRPr/>
          </a:p>
        </p:txBody>
      </p:sp>
      <p:sp>
        <p:nvSpPr>
          <p:cNvPr id="1256" name="Google Shape;1256;p166"/>
          <p:cNvSpPr txBox="1"/>
          <p:nvPr>
            <p:ph idx="1" type="body"/>
          </p:nvPr>
        </p:nvSpPr>
        <p:spPr>
          <a:xfrm>
            <a:off x="452400" y="1132825"/>
            <a:ext cx="8239200" cy="3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Recursion r</a:t>
            </a:r>
            <a:r>
              <a:rPr b="1" lang="en"/>
              <a:t>epeats the same workload over and over again 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Each workload depends on another 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Also keeps track of some sort of order naturally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Each part solves a smaller piece of the whole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recursive function trusts that the smaller call will give the right result — it just focuses on solving </a:t>
            </a:r>
            <a:r>
              <a:rPr i="1" lang="en"/>
              <a:t>this</a:t>
            </a:r>
            <a:r>
              <a:rPr lang="en"/>
              <a:t> layer.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Sometimes we just </a:t>
            </a:r>
            <a:r>
              <a:rPr b="1" i="1" lang="en"/>
              <a:t>do</a:t>
            </a:r>
            <a:r>
              <a:rPr b="1" lang="en"/>
              <a:t> something, other times we </a:t>
            </a:r>
            <a:r>
              <a:rPr b="1" i="1" lang="en"/>
              <a:t>return</a:t>
            </a:r>
            <a:r>
              <a:rPr b="1" lang="en"/>
              <a:t> something</a:t>
            </a:r>
            <a:endParaRPr b="1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/>
              <a:t>Use recursion for </a:t>
            </a:r>
            <a:r>
              <a:rPr b="1" lang="en"/>
              <a:t>actions</a:t>
            </a:r>
            <a:r>
              <a:rPr lang="en"/>
              <a:t> (like printing or modifying) — no return needed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/>
              <a:t>Use recursion for </a:t>
            </a:r>
            <a:r>
              <a:rPr b="1" lang="en"/>
              <a:t>calculations</a:t>
            </a:r>
            <a:r>
              <a:rPr lang="en"/>
              <a:t> (like sum, factorial) — return values that build the final answer</a:t>
            </a:r>
            <a:br>
              <a:rPr lang="en"/>
            </a:br>
            <a:endParaRPr/>
          </a:p>
        </p:txBody>
      </p:sp>
      <p:sp>
        <p:nvSpPr>
          <p:cNvPr id="1257" name="Google Shape;1257;p16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67"/>
          <p:cNvSpPr txBox="1"/>
          <p:nvPr>
            <p:ph type="title"/>
          </p:nvPr>
        </p:nvSpPr>
        <p:spPr>
          <a:xfrm>
            <a:off x="1071950" y="892850"/>
            <a:ext cx="5283900" cy="2820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/>
              <a:t>Break Time!</a:t>
            </a:r>
            <a:endParaRPr b="1" sz="23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Take 5 mins to step away from the computer. Feel free to turn off your camera and return promptly after 5 mins.</a:t>
            </a:r>
            <a:endParaRPr/>
          </a:p>
        </p:txBody>
      </p:sp>
      <p:pic>
        <p:nvPicPr>
          <p:cNvPr descr="5 minutes timer with relaxing music#5minutetimer #timer #relaxingmusic #relaxation" id="1263" name="Google Shape;1263;p167" title="5 Minutes Timer With Relaxing Music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850" y="1739175"/>
            <a:ext cx="2198300" cy="1236550"/>
          </a:xfrm>
          <a:prstGeom prst="rect">
            <a:avLst/>
          </a:prstGeom>
          <a:noFill/>
          <a:ln cap="flat" cmpd="sng" w="762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4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48" name="Google Shape;1048;p141"/>
          <p:cNvGraphicFramePr/>
          <p:nvPr/>
        </p:nvGraphicFramePr>
        <p:xfrm>
          <a:off x="451525" y="12425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{CDD6F5A9-2997-42BD-80E3-D1757DD4782D}</a:tableStyleId>
              </a:tblPr>
              <a:tblGrid>
                <a:gridCol w="411100"/>
                <a:gridCol w="4569375"/>
                <a:gridCol w="1883200"/>
              </a:tblGrid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Welcome 👋🏽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0:00 - 0:10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2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Recursion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0:10 - 0:45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3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BREAK</a:t>
                      </a:r>
                      <a:endParaRPr sz="1800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0:45 - 0:50</a:t>
                      </a:r>
                      <a:endParaRPr sz="1800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4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Collaborative Problem Solving</a:t>
                      </a:r>
                      <a:endParaRPr b="1"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0:50 - 1:50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5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Wrap Up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1:50 - 2:00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68"/>
          <p:cNvSpPr txBox="1"/>
          <p:nvPr>
            <p:ph type="title"/>
          </p:nvPr>
        </p:nvSpPr>
        <p:spPr>
          <a:xfrm>
            <a:off x="884825" y="2317200"/>
            <a:ext cx="74328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Problem Solving</a:t>
            </a:r>
            <a:endParaRPr/>
          </a:p>
        </p:txBody>
      </p:sp>
      <p:sp>
        <p:nvSpPr>
          <p:cNvPr id="1269" name="Google Shape;1269;p168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 minutes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69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 minutes</a:t>
            </a:r>
            <a:endParaRPr/>
          </a:p>
        </p:txBody>
      </p:sp>
      <p:sp>
        <p:nvSpPr>
          <p:cNvPr id="1275" name="Google Shape;1275;p16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6" name="Google Shape;1276;p169"/>
          <p:cNvSpPr txBox="1"/>
          <p:nvPr/>
        </p:nvSpPr>
        <p:spPr>
          <a:xfrm>
            <a:off x="452400" y="1260500"/>
            <a:ext cx="7394400" cy="1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2200"/>
              <a:buFont typeface="Poppins"/>
              <a:buAutoNum type="arabicPeriod"/>
            </a:pPr>
            <a:r>
              <a:rPr lang="en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🏃🏽 Navigate to your breakout room.</a:t>
            </a:r>
            <a:endParaRPr sz="2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EC396"/>
              </a:buClr>
              <a:buSzPts val="2200"/>
              <a:buFont typeface="Poppins"/>
              <a:buAutoNum type="arabicPeriod"/>
            </a:pPr>
            <a:r>
              <a:rPr lang="en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👋🏽 Introduce yourselves!</a:t>
            </a:r>
            <a:endParaRPr sz="2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EC396"/>
              </a:buClr>
              <a:buSzPts val="2200"/>
              <a:buFont typeface="Poppins"/>
              <a:buAutoNum type="arabicPeriod"/>
            </a:pPr>
            <a:r>
              <a:rPr lang="en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🧑🏽‍💻 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 on the problems for your selected unit.</a:t>
            </a:r>
            <a:endParaRPr sz="2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70"/>
          <p:cNvSpPr txBox="1"/>
          <p:nvPr>
            <p:ph type="title"/>
          </p:nvPr>
        </p:nvSpPr>
        <p:spPr>
          <a:xfrm>
            <a:off x="884825" y="2317200"/>
            <a:ext cx="19827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Up</a:t>
            </a:r>
            <a:endParaRPr/>
          </a:p>
        </p:txBody>
      </p:sp>
      <p:sp>
        <p:nvSpPr>
          <p:cNvPr id="1282" name="Google Shape;1282;p170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7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72"/>
          <p:cNvSpPr/>
          <p:nvPr/>
        </p:nvSpPr>
        <p:spPr>
          <a:xfrm>
            <a:off x="5989025" y="2122550"/>
            <a:ext cx="1123800" cy="11238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172"/>
          <p:cNvSpPr/>
          <p:nvPr/>
        </p:nvSpPr>
        <p:spPr>
          <a:xfrm>
            <a:off x="3350463" y="2133900"/>
            <a:ext cx="1123800" cy="11238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172"/>
          <p:cNvSpPr txBox="1"/>
          <p:nvPr>
            <p:ph idx="1" type="body"/>
          </p:nvPr>
        </p:nvSpPr>
        <p:spPr>
          <a:xfrm>
            <a:off x="452400" y="627975"/>
            <a:ext cx="82392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The </a:t>
            </a:r>
            <a:r>
              <a:rPr b="1" lang="en" sz="2200">
                <a:solidFill>
                  <a:schemeClr val="dk1"/>
                </a:solidFill>
              </a:rPr>
              <a:t>binary search</a:t>
            </a:r>
            <a:r>
              <a:rPr lang="en" sz="2200">
                <a:solidFill>
                  <a:schemeClr val="dk1"/>
                </a:solidFill>
              </a:rPr>
              <a:t> algorithm finds a target element in a </a:t>
            </a:r>
            <a:r>
              <a:rPr b="1" lang="en" sz="2200">
                <a:solidFill>
                  <a:schemeClr val="dk1"/>
                </a:solidFill>
              </a:rPr>
              <a:t>sorted list</a:t>
            </a:r>
            <a:r>
              <a:rPr lang="en" sz="2200">
                <a:solidFill>
                  <a:schemeClr val="dk1"/>
                </a:solidFill>
              </a:rPr>
              <a:t> by </a:t>
            </a:r>
            <a:r>
              <a:rPr b="1" lang="en" sz="2200">
                <a:solidFill>
                  <a:schemeClr val="dk1"/>
                </a:solidFill>
              </a:rPr>
              <a:t>dividing the list in half</a:t>
            </a:r>
            <a:r>
              <a:rPr lang="en" sz="2200">
                <a:solidFill>
                  <a:schemeClr val="dk1"/>
                </a:solidFill>
              </a:rPr>
              <a:t> in each iteration.</a:t>
            </a:r>
            <a:endParaRPr sz="2200">
              <a:solidFill>
                <a:schemeClr val="dk1"/>
              </a:solidFill>
            </a:endParaRPr>
          </a:p>
        </p:txBody>
      </p:sp>
      <p:grpSp>
        <p:nvGrpSpPr>
          <p:cNvPr id="1295" name="Google Shape;1295;p172"/>
          <p:cNvGrpSpPr/>
          <p:nvPr/>
        </p:nvGrpSpPr>
        <p:grpSpPr>
          <a:xfrm>
            <a:off x="813150" y="2223800"/>
            <a:ext cx="3559860" cy="921300"/>
            <a:chOff x="813150" y="2681000"/>
            <a:chExt cx="3559860" cy="921300"/>
          </a:xfrm>
        </p:grpSpPr>
        <p:sp>
          <p:nvSpPr>
            <p:cNvPr id="1296" name="Google Shape;1296;p172"/>
            <p:cNvSpPr/>
            <p:nvPr/>
          </p:nvSpPr>
          <p:spPr>
            <a:xfrm>
              <a:off x="813150" y="2681000"/>
              <a:ext cx="921300" cy="9213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0AD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00">
                  <a:solidFill>
                    <a:srgbClr val="00ADBC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 b="1" sz="3200">
                <a:solidFill>
                  <a:srgbClr val="00ADBC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97" name="Google Shape;1297;p172"/>
            <p:cNvSpPr/>
            <p:nvPr/>
          </p:nvSpPr>
          <p:spPr>
            <a:xfrm>
              <a:off x="2132430" y="2681000"/>
              <a:ext cx="921300" cy="9213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0AD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00">
                  <a:solidFill>
                    <a:srgbClr val="00ADBC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 b="1" sz="3200">
                <a:solidFill>
                  <a:srgbClr val="00ADBC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98" name="Google Shape;1298;p172"/>
            <p:cNvSpPr/>
            <p:nvPr/>
          </p:nvSpPr>
          <p:spPr>
            <a:xfrm>
              <a:off x="3451710" y="2681000"/>
              <a:ext cx="921300" cy="9213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0AD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00">
                  <a:solidFill>
                    <a:srgbClr val="00ADBC"/>
                  </a:solidFill>
                  <a:latin typeface="Consolas"/>
                  <a:ea typeface="Consolas"/>
                  <a:cs typeface="Consolas"/>
                  <a:sym typeface="Consolas"/>
                </a:rPr>
                <a:t>30</a:t>
              </a:r>
              <a:endParaRPr b="1" sz="3200">
                <a:solidFill>
                  <a:srgbClr val="00ADBC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299" name="Google Shape;1299;p172"/>
          <p:cNvSpPr/>
          <p:nvPr/>
        </p:nvSpPr>
        <p:spPr>
          <a:xfrm>
            <a:off x="4770990" y="2223800"/>
            <a:ext cx="921300" cy="921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AD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ADBC"/>
                </a:solidFill>
                <a:latin typeface="Consolas"/>
                <a:ea typeface="Consolas"/>
                <a:cs typeface="Consolas"/>
                <a:sym typeface="Consolas"/>
              </a:rPr>
              <a:t>40</a:t>
            </a:r>
            <a:endParaRPr b="1" sz="3200">
              <a:solidFill>
                <a:srgbClr val="00ADB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0" name="Google Shape;1300;p172"/>
          <p:cNvSpPr txBox="1"/>
          <p:nvPr/>
        </p:nvSpPr>
        <p:spPr>
          <a:xfrm>
            <a:off x="3135150" y="4106600"/>
            <a:ext cx="287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oppins"/>
                <a:ea typeface="Poppins"/>
                <a:cs typeface="Poppins"/>
                <a:sym typeface="Poppins"/>
              </a:rPr>
              <a:t>Target: </a:t>
            </a:r>
            <a:r>
              <a:rPr lang="en" sz="3000">
                <a:latin typeface="Poppins"/>
                <a:ea typeface="Poppins"/>
                <a:cs typeface="Poppins"/>
                <a:sym typeface="Poppins"/>
              </a:rPr>
              <a:t>40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1" name="Google Shape;1301;p172"/>
          <p:cNvSpPr txBox="1"/>
          <p:nvPr/>
        </p:nvSpPr>
        <p:spPr>
          <a:xfrm>
            <a:off x="813163" y="3196400"/>
            <a:ext cx="92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D70040"/>
                </a:solidFill>
                <a:latin typeface="Consolas"/>
                <a:ea typeface="Consolas"/>
                <a:cs typeface="Consolas"/>
                <a:sym typeface="Consolas"/>
              </a:rPr>
              <a:t>low</a:t>
            </a:r>
            <a:endParaRPr b="1" sz="2400">
              <a:solidFill>
                <a:srgbClr val="D700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2" name="Google Shape;1302;p172"/>
          <p:cNvSpPr txBox="1"/>
          <p:nvPr/>
        </p:nvSpPr>
        <p:spPr>
          <a:xfrm>
            <a:off x="3451713" y="3196400"/>
            <a:ext cx="92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CB944"/>
                </a:solidFill>
                <a:latin typeface="Consolas"/>
                <a:ea typeface="Consolas"/>
                <a:cs typeface="Consolas"/>
                <a:sym typeface="Consolas"/>
              </a:rPr>
              <a:t>mid</a:t>
            </a:r>
            <a:endParaRPr b="1" sz="2400">
              <a:solidFill>
                <a:srgbClr val="4CB94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3" name="Google Shape;1303;p172"/>
          <p:cNvSpPr txBox="1"/>
          <p:nvPr/>
        </p:nvSpPr>
        <p:spPr>
          <a:xfrm>
            <a:off x="7409538" y="3196400"/>
            <a:ext cx="92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high</a:t>
            </a:r>
            <a:endParaRPr b="1" sz="2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304" name="Google Shape;1304;p172"/>
          <p:cNvGrpSpPr/>
          <p:nvPr/>
        </p:nvGrpSpPr>
        <p:grpSpPr>
          <a:xfrm>
            <a:off x="3498363" y="2161525"/>
            <a:ext cx="828000" cy="1123671"/>
            <a:chOff x="4158000" y="2630100"/>
            <a:chExt cx="828000" cy="1123671"/>
          </a:xfrm>
        </p:grpSpPr>
        <p:cxnSp>
          <p:nvCxnSpPr>
            <p:cNvPr id="1305" name="Google Shape;1305;p172"/>
            <p:cNvCxnSpPr/>
            <p:nvPr/>
          </p:nvCxnSpPr>
          <p:spPr>
            <a:xfrm>
              <a:off x="4165822" y="2645871"/>
              <a:ext cx="804300" cy="11079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6" name="Google Shape;1306;p172"/>
            <p:cNvCxnSpPr/>
            <p:nvPr/>
          </p:nvCxnSpPr>
          <p:spPr>
            <a:xfrm flipH="1">
              <a:off x="4158000" y="2630100"/>
              <a:ext cx="828000" cy="11160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07" name="Google Shape;1307;p172"/>
          <p:cNvGrpSpPr/>
          <p:nvPr/>
        </p:nvGrpSpPr>
        <p:grpSpPr>
          <a:xfrm>
            <a:off x="6090270" y="2223788"/>
            <a:ext cx="2240575" cy="921313"/>
            <a:chOff x="6090270" y="2680988"/>
            <a:chExt cx="2240575" cy="921313"/>
          </a:xfrm>
        </p:grpSpPr>
        <p:sp>
          <p:nvSpPr>
            <p:cNvPr id="1308" name="Google Shape;1308;p172"/>
            <p:cNvSpPr/>
            <p:nvPr/>
          </p:nvSpPr>
          <p:spPr>
            <a:xfrm>
              <a:off x="6090270" y="2681000"/>
              <a:ext cx="921300" cy="9213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0AD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00">
                  <a:solidFill>
                    <a:srgbClr val="00ADBC"/>
                  </a:solidFill>
                  <a:latin typeface="Consolas"/>
                  <a:ea typeface="Consolas"/>
                  <a:cs typeface="Consolas"/>
                  <a:sym typeface="Consolas"/>
                </a:rPr>
                <a:t>50</a:t>
              </a:r>
              <a:endParaRPr b="1" sz="3200">
                <a:solidFill>
                  <a:srgbClr val="00ADBC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309" name="Google Shape;1309;p172"/>
            <p:cNvSpPr/>
            <p:nvPr/>
          </p:nvSpPr>
          <p:spPr>
            <a:xfrm>
              <a:off x="7409545" y="2680988"/>
              <a:ext cx="921300" cy="9213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0AD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00">
                  <a:solidFill>
                    <a:srgbClr val="00ADBC"/>
                  </a:solidFill>
                  <a:latin typeface="Consolas"/>
                  <a:ea typeface="Consolas"/>
                  <a:cs typeface="Consolas"/>
                  <a:sym typeface="Consolas"/>
                </a:rPr>
                <a:t>60</a:t>
              </a:r>
              <a:endParaRPr b="1" sz="3200">
                <a:solidFill>
                  <a:srgbClr val="00ADBC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310" name="Google Shape;1310;p172"/>
          <p:cNvGrpSpPr/>
          <p:nvPr/>
        </p:nvGrpSpPr>
        <p:grpSpPr>
          <a:xfrm>
            <a:off x="6136925" y="2122613"/>
            <a:ext cx="828000" cy="1123671"/>
            <a:chOff x="4158000" y="2630100"/>
            <a:chExt cx="828000" cy="1123671"/>
          </a:xfrm>
        </p:grpSpPr>
        <p:cxnSp>
          <p:nvCxnSpPr>
            <p:cNvPr id="1311" name="Google Shape;1311;p172"/>
            <p:cNvCxnSpPr/>
            <p:nvPr/>
          </p:nvCxnSpPr>
          <p:spPr>
            <a:xfrm>
              <a:off x="4165822" y="2645871"/>
              <a:ext cx="804300" cy="11079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2" name="Google Shape;1312;p172"/>
            <p:cNvCxnSpPr/>
            <p:nvPr/>
          </p:nvCxnSpPr>
          <p:spPr>
            <a:xfrm flipH="1">
              <a:off x="4158000" y="2630100"/>
              <a:ext cx="828000" cy="11160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13" name="Google Shape;1313;p172"/>
          <p:cNvGrpSpPr/>
          <p:nvPr/>
        </p:nvGrpSpPr>
        <p:grpSpPr>
          <a:xfrm>
            <a:off x="813163" y="2223800"/>
            <a:ext cx="3559860" cy="921300"/>
            <a:chOff x="1472788" y="2311375"/>
            <a:chExt cx="3559860" cy="921300"/>
          </a:xfrm>
        </p:grpSpPr>
        <p:sp>
          <p:nvSpPr>
            <p:cNvPr id="1314" name="Google Shape;1314;p172"/>
            <p:cNvSpPr/>
            <p:nvPr/>
          </p:nvSpPr>
          <p:spPr>
            <a:xfrm>
              <a:off x="1472788" y="2311375"/>
              <a:ext cx="921300" cy="9213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00">
                  <a:solidFill>
                    <a:srgbClr val="D9D9D9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 b="1" sz="3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D9D9D9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16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315" name="Google Shape;1315;p172"/>
            <p:cNvSpPr/>
            <p:nvPr/>
          </p:nvSpPr>
          <p:spPr>
            <a:xfrm>
              <a:off x="2792067" y="2311375"/>
              <a:ext cx="921300" cy="9213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00">
                  <a:solidFill>
                    <a:srgbClr val="D9D9D9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 b="1" sz="3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D9D9D9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16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316" name="Google Shape;1316;p172"/>
            <p:cNvSpPr/>
            <p:nvPr/>
          </p:nvSpPr>
          <p:spPr>
            <a:xfrm>
              <a:off x="4111348" y="2311375"/>
              <a:ext cx="921300" cy="9213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00">
                  <a:solidFill>
                    <a:srgbClr val="D9D9D9"/>
                  </a:solidFill>
                  <a:latin typeface="Consolas"/>
                  <a:ea typeface="Consolas"/>
                  <a:cs typeface="Consolas"/>
                  <a:sym typeface="Consolas"/>
                </a:rPr>
                <a:t>30</a:t>
              </a:r>
              <a:endParaRPr b="1" sz="3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D9D9D9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16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317" name="Google Shape;1317;p172"/>
          <p:cNvSpPr txBox="1"/>
          <p:nvPr/>
        </p:nvSpPr>
        <p:spPr>
          <a:xfrm>
            <a:off x="4771000" y="3196400"/>
            <a:ext cx="92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D70040"/>
                </a:solidFill>
                <a:latin typeface="Consolas"/>
                <a:ea typeface="Consolas"/>
                <a:cs typeface="Consolas"/>
                <a:sym typeface="Consolas"/>
              </a:rPr>
              <a:t>low</a:t>
            </a:r>
            <a:endParaRPr b="1" sz="2400">
              <a:solidFill>
                <a:srgbClr val="D700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8" name="Google Shape;1318;p172"/>
          <p:cNvSpPr txBox="1"/>
          <p:nvPr/>
        </p:nvSpPr>
        <p:spPr>
          <a:xfrm>
            <a:off x="6090275" y="3196400"/>
            <a:ext cx="92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CB944"/>
                </a:solidFill>
                <a:latin typeface="Consolas"/>
                <a:ea typeface="Consolas"/>
                <a:cs typeface="Consolas"/>
                <a:sym typeface="Consolas"/>
              </a:rPr>
              <a:t>mid</a:t>
            </a:r>
            <a:endParaRPr b="1" sz="2400">
              <a:solidFill>
                <a:srgbClr val="4CB94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319" name="Google Shape;1319;p172"/>
          <p:cNvGrpSpPr/>
          <p:nvPr/>
        </p:nvGrpSpPr>
        <p:grpSpPr>
          <a:xfrm>
            <a:off x="6090270" y="2223788"/>
            <a:ext cx="2240575" cy="921313"/>
            <a:chOff x="6090270" y="2680988"/>
            <a:chExt cx="2240575" cy="921313"/>
          </a:xfrm>
        </p:grpSpPr>
        <p:sp>
          <p:nvSpPr>
            <p:cNvPr id="1320" name="Google Shape;1320;p172"/>
            <p:cNvSpPr/>
            <p:nvPr/>
          </p:nvSpPr>
          <p:spPr>
            <a:xfrm>
              <a:off x="6090270" y="2681000"/>
              <a:ext cx="921300" cy="9213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00">
                  <a:solidFill>
                    <a:srgbClr val="D9D9D9"/>
                  </a:solidFill>
                  <a:latin typeface="Consolas"/>
                  <a:ea typeface="Consolas"/>
                  <a:cs typeface="Consolas"/>
                  <a:sym typeface="Consolas"/>
                </a:rPr>
                <a:t>50</a:t>
              </a:r>
              <a:endParaRPr b="1" sz="3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D9D9D9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16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321" name="Google Shape;1321;p172"/>
            <p:cNvSpPr/>
            <p:nvPr/>
          </p:nvSpPr>
          <p:spPr>
            <a:xfrm>
              <a:off x="7409545" y="2680988"/>
              <a:ext cx="921300" cy="9213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00">
                  <a:solidFill>
                    <a:srgbClr val="D9D9D9"/>
                  </a:solidFill>
                  <a:latin typeface="Consolas"/>
                  <a:ea typeface="Consolas"/>
                  <a:cs typeface="Consolas"/>
                  <a:sym typeface="Consolas"/>
                </a:rPr>
                <a:t>60</a:t>
              </a:r>
              <a:endParaRPr b="1" sz="3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D9D9D9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16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322" name="Google Shape;1322;p172"/>
          <p:cNvSpPr txBox="1"/>
          <p:nvPr/>
        </p:nvSpPr>
        <p:spPr>
          <a:xfrm>
            <a:off x="4771000" y="3196400"/>
            <a:ext cx="92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CB944"/>
                </a:solidFill>
                <a:latin typeface="Consolas"/>
                <a:ea typeface="Consolas"/>
                <a:cs typeface="Consolas"/>
                <a:sym typeface="Consolas"/>
              </a:rPr>
              <a:t>mid</a:t>
            </a:r>
            <a:endParaRPr b="1" sz="2400">
              <a:solidFill>
                <a:srgbClr val="4CB94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3" name="Google Shape;1323;p172"/>
          <p:cNvSpPr/>
          <p:nvPr/>
        </p:nvSpPr>
        <p:spPr>
          <a:xfrm>
            <a:off x="4669750" y="2122550"/>
            <a:ext cx="1123800" cy="11238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72"/>
          <p:cNvSpPr txBox="1"/>
          <p:nvPr/>
        </p:nvSpPr>
        <p:spPr>
          <a:xfrm>
            <a:off x="1005840" y="0"/>
            <a:ext cx="4572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Binary Search</a:t>
            </a: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Activity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73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 1</a:t>
            </a:r>
            <a:endParaRPr/>
          </a:p>
        </p:txBody>
      </p:sp>
      <p:sp>
        <p:nvSpPr>
          <p:cNvPr id="1330" name="Google Shape;1330;p173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What should a base case check be for in a recursive binary search?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A) Whether the list is sorted</a:t>
            </a:r>
            <a:br>
              <a:rPr lang="en"/>
            </a:br>
            <a:r>
              <a:rPr lang="en"/>
              <a:t>B) Whether the middle element equals the target </a:t>
            </a:r>
            <a:br>
              <a:rPr lang="en"/>
            </a:br>
            <a:r>
              <a:rPr lang="en"/>
              <a:t>C) Whether the list has more than 10 items</a:t>
            </a:r>
            <a:br>
              <a:rPr lang="en"/>
            </a:br>
            <a:r>
              <a:rPr lang="en"/>
              <a:t>D) Whether the target is negative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7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2" name="Google Shape;1332;p173"/>
          <p:cNvSpPr/>
          <p:nvPr/>
        </p:nvSpPr>
        <p:spPr>
          <a:xfrm>
            <a:off x="447250" y="2116500"/>
            <a:ext cx="5870400" cy="375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74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 2</a:t>
            </a:r>
            <a:endParaRPr/>
          </a:p>
        </p:txBody>
      </p:sp>
      <p:sp>
        <p:nvSpPr>
          <p:cNvPr id="1338" name="Google Shape;1338;p174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When do we stop searching in recursive binary search?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A) When the left index equals the middle index</a:t>
            </a:r>
            <a:br>
              <a:rPr lang="en"/>
            </a:br>
            <a:r>
              <a:rPr lang="en"/>
              <a:t>B) When the list is reversed</a:t>
            </a:r>
            <a:br>
              <a:rPr lang="en"/>
            </a:br>
            <a:r>
              <a:rPr lang="en"/>
              <a:t>C) When the left index goes past the right index </a:t>
            </a:r>
            <a:br>
              <a:rPr lang="en"/>
            </a:br>
            <a:r>
              <a:rPr lang="en"/>
              <a:t>D) When the target is greater than the middle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7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0" name="Google Shape;1340;p174"/>
          <p:cNvSpPr/>
          <p:nvPr/>
        </p:nvSpPr>
        <p:spPr>
          <a:xfrm>
            <a:off x="452400" y="2467925"/>
            <a:ext cx="5870400" cy="375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75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 3</a:t>
            </a:r>
            <a:endParaRPr/>
          </a:p>
        </p:txBody>
      </p:sp>
      <p:sp>
        <p:nvSpPr>
          <p:cNvPr id="1346" name="Google Shape;1346;p175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What parameters should a recursive binary search function usually include?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A) The array only</a:t>
            </a:r>
            <a:br>
              <a:rPr lang="en"/>
            </a:br>
            <a:r>
              <a:rPr lang="en"/>
              <a:t>B) The array, the target, and current index</a:t>
            </a:r>
            <a:br>
              <a:rPr lang="en"/>
            </a:br>
            <a:r>
              <a:rPr lang="en"/>
              <a:t>C) The array, the target, left index, and right index </a:t>
            </a:r>
            <a:br>
              <a:rPr lang="en"/>
            </a:br>
            <a:r>
              <a:rPr lang="en"/>
              <a:t>D) Only the left and right index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7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8" name="Google Shape;1348;p175"/>
          <p:cNvSpPr/>
          <p:nvPr/>
        </p:nvSpPr>
        <p:spPr>
          <a:xfrm>
            <a:off x="452400" y="2739475"/>
            <a:ext cx="5870400" cy="375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7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 3</a:t>
            </a:r>
            <a:endParaRPr/>
          </a:p>
        </p:txBody>
      </p:sp>
      <p:sp>
        <p:nvSpPr>
          <p:cNvPr id="1354" name="Google Shape;1354;p176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What value should be returned if the target is found?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A) </a:t>
            </a:r>
            <a:r>
              <a:rPr lang="en">
                <a:solidFill>
                  <a:srgbClr val="188038"/>
                </a:solidFill>
              </a:rPr>
              <a:t>True</a:t>
            </a:r>
            <a:br>
              <a:rPr lang="en">
                <a:solidFill>
                  <a:srgbClr val="188038"/>
                </a:solidFill>
              </a:rPr>
            </a:br>
            <a:r>
              <a:rPr lang="en"/>
              <a:t>B) </a:t>
            </a:r>
            <a:r>
              <a:rPr lang="en">
                <a:solidFill>
                  <a:srgbClr val="188038"/>
                </a:solidFill>
              </a:rPr>
              <a:t>left</a:t>
            </a:r>
            <a:br>
              <a:rPr lang="en">
                <a:solidFill>
                  <a:srgbClr val="188038"/>
                </a:solidFill>
              </a:rPr>
            </a:br>
            <a:r>
              <a:rPr lang="en"/>
              <a:t>C) </a:t>
            </a:r>
            <a:r>
              <a:rPr lang="en">
                <a:solidFill>
                  <a:srgbClr val="188038"/>
                </a:solidFill>
              </a:rPr>
              <a:t>-1</a:t>
            </a:r>
            <a:endParaRPr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D) </a:t>
            </a:r>
            <a:r>
              <a:rPr lang="en">
                <a:solidFill>
                  <a:srgbClr val="188038"/>
                </a:solidFill>
              </a:rPr>
              <a:t>The index of the middle element </a:t>
            </a:r>
            <a:endParaRPr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17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6" name="Google Shape;1356;p176"/>
          <p:cNvSpPr/>
          <p:nvPr/>
        </p:nvSpPr>
        <p:spPr>
          <a:xfrm>
            <a:off x="452400" y="2862950"/>
            <a:ext cx="5870400" cy="375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7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2" name="Google Shape;1362;p177" title="Screenshot 2025-07-14 at 7.08.56 PM.png"/>
          <p:cNvPicPr preferRelativeResize="0"/>
          <p:nvPr/>
        </p:nvPicPr>
        <p:blipFill rotWithShape="1">
          <a:blip r:embed="rId3">
            <a:alphaModFix/>
          </a:blip>
          <a:srcRect b="0" l="0" r="0" t="7910"/>
          <a:stretch/>
        </p:blipFill>
        <p:spPr>
          <a:xfrm>
            <a:off x="0" y="1142125"/>
            <a:ext cx="8384152" cy="32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177"/>
          <p:cNvSpPr/>
          <p:nvPr/>
        </p:nvSpPr>
        <p:spPr>
          <a:xfrm>
            <a:off x="3899275" y="1656975"/>
            <a:ext cx="271500" cy="1338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4" name="Google Shape;1364;p177"/>
          <p:cNvSpPr txBox="1"/>
          <p:nvPr/>
        </p:nvSpPr>
        <p:spPr>
          <a:xfrm>
            <a:off x="4109950" y="2296525"/>
            <a:ext cx="1629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ase cases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5" name="Google Shape;1365;p177"/>
          <p:cNvSpPr/>
          <p:nvPr/>
        </p:nvSpPr>
        <p:spPr>
          <a:xfrm>
            <a:off x="8051325" y="3054625"/>
            <a:ext cx="271500" cy="1270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6" name="Google Shape;1366;p177"/>
          <p:cNvSpPr txBox="1"/>
          <p:nvPr/>
        </p:nvSpPr>
        <p:spPr>
          <a:xfrm>
            <a:off x="7372425" y="4204150"/>
            <a:ext cx="2251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recursive calls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7" name="Google Shape;1367;p177"/>
          <p:cNvSpPr/>
          <p:nvPr/>
        </p:nvSpPr>
        <p:spPr>
          <a:xfrm>
            <a:off x="6693575" y="1237975"/>
            <a:ext cx="167100" cy="591000"/>
          </a:xfrm>
          <a:prstGeom prst="rightBrace">
            <a:avLst>
              <a:gd fmla="val 50000" name="adj1"/>
              <a:gd fmla="val 5058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8" name="Google Shape;1368;p177"/>
          <p:cNvSpPr txBox="1"/>
          <p:nvPr/>
        </p:nvSpPr>
        <p:spPr>
          <a:xfrm>
            <a:off x="6824400" y="1278775"/>
            <a:ext cx="1629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parameters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42"/>
          <p:cNvSpPr txBox="1"/>
          <p:nvPr>
            <p:ph type="title"/>
          </p:nvPr>
        </p:nvSpPr>
        <p:spPr>
          <a:xfrm>
            <a:off x="884825" y="2317200"/>
            <a:ext cx="34953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 👋🏽</a:t>
            </a:r>
            <a:endParaRPr/>
          </a:p>
        </p:txBody>
      </p:sp>
      <p:sp>
        <p:nvSpPr>
          <p:cNvPr id="1054" name="Google Shape;1054;p142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7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4" name="Google Shape;1374;p178"/>
          <p:cNvSpPr txBox="1"/>
          <p:nvPr/>
        </p:nvSpPr>
        <p:spPr>
          <a:xfrm>
            <a:off x="1048400" y="1031050"/>
            <a:ext cx="4693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Session Survey Time!</a:t>
            </a:r>
            <a:endParaRPr b="1" sz="4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75" name="Google Shape;1375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375" y="758775"/>
            <a:ext cx="2206851" cy="2206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 Minute Timer Relaxing Music Lofi Sky Background&#10;&#10;&#10;&#10;&#10;&#10;&#10;&#10;&#10;Tags&#10;1 minute&#10;1 minute countdown&#10;1 minute lo-fi hiphop timer&#10;1 minute timer&#10;countdown&#10;lo-fi music&#10;lofi study song&#10;study music&#10;study timer&#10;time&#10;timer&#10;working music&#10;1 minute timer with music&#10;1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1376" name="Google Shape;1376;p178" title="3 Minute Timer Relaxing Music Lofi Sky Backgroun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7925" y="3125450"/>
            <a:ext cx="2268150" cy="127584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79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binary tree (recursive)</a:t>
            </a:r>
            <a:endParaRPr/>
          </a:p>
        </p:txBody>
      </p:sp>
      <p:sp>
        <p:nvSpPr>
          <p:cNvPr id="1382" name="Google Shape;1382;p179"/>
          <p:cNvSpPr txBox="1"/>
          <p:nvPr/>
        </p:nvSpPr>
        <p:spPr>
          <a:xfrm>
            <a:off x="512350" y="1282025"/>
            <a:ext cx="4179900" cy="19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def print_tree(node):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if node: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print(node.value)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print_tree(node.left)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print_tree(node.right)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Lightbox" id="1383" name="Google Shape;138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700" y="970875"/>
            <a:ext cx="3842101" cy="32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79"/>
          <p:cNvSpPr txBox="1"/>
          <p:nvPr/>
        </p:nvSpPr>
        <p:spPr>
          <a:xfrm>
            <a:off x="444275" y="3397725"/>
            <a:ext cx="4451700" cy="13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POLL</a:t>
            </a: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: we can use the same space complexity for iterative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AutoNum type="alphaLcPeriod"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True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AutoNum type="alphaLcPeriod"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False 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5" name="Google Shape;1385;p179"/>
          <p:cNvSpPr/>
          <p:nvPr/>
        </p:nvSpPr>
        <p:spPr>
          <a:xfrm>
            <a:off x="452400" y="3987450"/>
            <a:ext cx="1325700" cy="39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6" name="Google Shape;1386;p179"/>
          <p:cNvSpPr txBox="1"/>
          <p:nvPr/>
        </p:nvSpPr>
        <p:spPr>
          <a:xfrm>
            <a:off x="3114850" y="3953475"/>
            <a:ext cx="3609900" cy="119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Messed up on this! The class is right where the recursive stack will use same space as a iterative stack!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0"/>
          <p:cNvSpPr txBox="1"/>
          <p:nvPr>
            <p:ph type="title"/>
          </p:nvPr>
        </p:nvSpPr>
        <p:spPr>
          <a:xfrm>
            <a:off x="1123700" y="481275"/>
            <a:ext cx="7568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Reminders</a:t>
            </a:r>
            <a:endParaRPr/>
          </a:p>
        </p:txBody>
      </p:sp>
      <p:sp>
        <p:nvSpPr>
          <p:cNvPr id="1392" name="Google Shape;1392;p18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3" name="Google Shape;1393;p180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Finish the problem sets for additional practice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Take the weekly HackerRank assessment by Sunday @ midnight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Note to self: stress test the polls </a:t>
            </a:r>
            <a:endParaRPr/>
          </a:p>
        </p:txBody>
      </p:sp>
      <p:pic>
        <p:nvPicPr>
          <p:cNvPr id="1394" name="Google Shape;1394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00" y="438175"/>
            <a:ext cx="608050" cy="6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4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0" name="Google Shape;1060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500" y="424463"/>
            <a:ext cx="3066374" cy="3066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43"/>
          <p:cNvSpPr txBox="1"/>
          <p:nvPr>
            <p:ph type="title"/>
          </p:nvPr>
        </p:nvSpPr>
        <p:spPr>
          <a:xfrm>
            <a:off x="1364138" y="3490838"/>
            <a:ext cx="24291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 on your cameras</a:t>
            </a:r>
            <a:endParaRPr/>
          </a:p>
        </p:txBody>
      </p:sp>
      <p:pic>
        <p:nvPicPr>
          <p:cNvPr id="1062" name="Google Shape;1062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137" y="424475"/>
            <a:ext cx="3066350" cy="30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43"/>
          <p:cNvSpPr txBox="1"/>
          <p:nvPr>
            <p:ph type="title"/>
          </p:nvPr>
        </p:nvSpPr>
        <p:spPr>
          <a:xfrm>
            <a:off x="5195963" y="3490838"/>
            <a:ext cx="27387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out the entry ticket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44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1069" name="Google Shape;1069;p14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0" name="Google Shape;1070;p144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had to answer the </a:t>
            </a:r>
            <a:r>
              <a:rPr i="1" lang="en"/>
              <a:t>same</a:t>
            </a:r>
            <a:r>
              <a:rPr lang="en"/>
              <a:t> interview question on repeat, which one would you </a:t>
            </a:r>
            <a:r>
              <a:rPr i="1" lang="en"/>
              <a:t>hope</a:t>
            </a:r>
            <a:r>
              <a:rPr lang="en"/>
              <a:t> it is — and why?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45"/>
          <p:cNvSpPr txBox="1"/>
          <p:nvPr>
            <p:ph idx="1" type="subTitle"/>
          </p:nvPr>
        </p:nvSpPr>
        <p:spPr>
          <a:xfrm>
            <a:off x="118252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Mock interview </a:t>
            </a:r>
            <a:endParaRPr/>
          </a:p>
        </p:txBody>
      </p:sp>
      <p:sp>
        <p:nvSpPr>
          <p:cNvPr id="1076" name="Google Shape;1076;p14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7" name="Google Shape;1077;p145"/>
          <p:cNvSpPr txBox="1"/>
          <p:nvPr>
            <p:ph idx="2" type="subTitle"/>
          </p:nvPr>
        </p:nvSpPr>
        <p:spPr>
          <a:xfrm>
            <a:off x="499117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Mock interview too short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Maybe we can have shorter breakout session next time</a:t>
            </a:r>
            <a:r>
              <a:rPr lang="en" sz="1700"/>
              <a:t> 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46"/>
          <p:cNvSpPr txBox="1"/>
          <p:nvPr>
            <p:ph type="title"/>
          </p:nvPr>
        </p:nvSpPr>
        <p:spPr>
          <a:xfrm>
            <a:off x="959750" y="99075"/>
            <a:ext cx="7559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 + Reminders</a:t>
            </a:r>
            <a:endParaRPr/>
          </a:p>
        </p:txBody>
      </p:sp>
      <p:sp>
        <p:nvSpPr>
          <p:cNvPr id="1083" name="Google Shape;1083;p146"/>
          <p:cNvSpPr txBox="1"/>
          <p:nvPr>
            <p:ph idx="1" type="body"/>
          </p:nvPr>
        </p:nvSpPr>
        <p:spPr>
          <a:xfrm>
            <a:off x="60200" y="336725"/>
            <a:ext cx="8856600" cy="37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lt1"/>
                </a:highlight>
              </a:rPr>
              <a:t>	</a:t>
            </a:r>
            <a:endParaRPr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✱"/>
            </a:pPr>
            <a:r>
              <a:rPr b="1" lang="en" sz="1200">
                <a:highlight>
                  <a:schemeClr val="lt1"/>
                </a:highlight>
              </a:rPr>
              <a:t>Recording happening in breakout rooms this and next week! </a:t>
            </a:r>
            <a:endParaRPr b="1" sz="1200"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lt1"/>
                </a:highlight>
              </a:rPr>
              <a:t>Videos will be used for TF training purposes, and also to share with students in future class for insights on what strong collaboration looks like</a:t>
            </a:r>
            <a:endParaRPr sz="1200"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lt1"/>
                </a:highlight>
              </a:rPr>
              <a:t>If you’re uncomfortable with recording, you can opt-out by telling your TF not to record (it would only take 1 student to say no for us to not record!)</a:t>
            </a:r>
            <a:endParaRPr sz="1200"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lt1"/>
                </a:highlight>
              </a:rPr>
              <a:t>If you consent to recording, you don’t have to be “perfect”! We want a realistic representation of what our breakout rooms look like! 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</a:endParaRPr>
          </a:p>
        </p:txBody>
      </p:sp>
      <p:sp>
        <p:nvSpPr>
          <p:cNvPr id="1084" name="Google Shape;1084;p14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5" name="Google Shape;1085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50" y="0"/>
            <a:ext cx="679601" cy="67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47"/>
          <p:cNvSpPr txBox="1"/>
          <p:nvPr>
            <p:ph type="title"/>
          </p:nvPr>
        </p:nvSpPr>
        <p:spPr>
          <a:xfrm>
            <a:off x="884825" y="2317200"/>
            <a:ext cx="25230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  <p:sp>
        <p:nvSpPr>
          <p:cNvPr id="1091" name="Google Shape;1091;p147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 minutes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